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113" r:id="rId1"/>
  </p:sldMasterIdLst>
  <p:notesMasterIdLst>
    <p:notesMasterId r:id="rId52"/>
  </p:notesMasterIdLst>
  <p:sldIdLst>
    <p:sldId id="306" r:id="rId2"/>
    <p:sldId id="257" r:id="rId3"/>
    <p:sldId id="258" r:id="rId4"/>
    <p:sldId id="30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3" d="100"/>
          <a:sy n="63" d="100"/>
        </p:scale>
        <p:origin x="780"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7D7C543-78A9-4D92-8927-C7F70079C89B}" type="datetimeFigureOut">
              <a:rPr lang="en-IN" smtClean="0"/>
              <a:t>08-05-22</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2C29F527-7443-4AD7-B821-AC4AEF9173E9}" type="slidenum">
              <a:rPr lang="en-IN" smtClean="0"/>
              <a:t>‹#›</a:t>
            </a:fld>
            <a:endParaRPr lang="en-IN"/>
          </a:p>
        </p:txBody>
      </p:sp>
    </p:spTree>
    <p:extLst>
      <p:ext uri="{BB962C8B-B14F-4D97-AF65-F5344CB8AC3E}">
        <p14:creationId xmlns:p14="http://schemas.microsoft.com/office/powerpoint/2010/main" val="887997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29F527-7443-4AD7-B821-AC4AEF9173E9}" type="slidenum">
              <a:rPr lang="en-IN" smtClean="0"/>
              <a:t>15</a:t>
            </a:fld>
            <a:endParaRPr lang="en-IN"/>
          </a:p>
        </p:txBody>
      </p:sp>
    </p:spTree>
    <p:extLst>
      <p:ext uri="{BB962C8B-B14F-4D97-AF65-F5344CB8AC3E}">
        <p14:creationId xmlns:p14="http://schemas.microsoft.com/office/powerpoint/2010/main" val="3579393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BCC7A-AEDB-D169-D785-B77818FA03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C58E54F-2E76-71DE-282C-250112EB36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F5BF675-455C-81C6-0AA4-20F4A6558205}"/>
              </a:ext>
            </a:extLst>
          </p:cNvPr>
          <p:cNvSpPr>
            <a:spLocks noGrp="1"/>
          </p:cNvSpPr>
          <p:nvPr>
            <p:ph type="dt" sz="half" idx="10"/>
          </p:nvPr>
        </p:nvSpPr>
        <p:spPr/>
        <p:txBody>
          <a:bodyPr/>
          <a:lstStyle/>
          <a:p>
            <a:fld id="{1D8BD707-D9CF-40AE-B4C6-C98DA3205C09}" type="datetimeFigureOut">
              <a:rPr lang="en-US" smtClean="0"/>
              <a:t>5/8/2022</a:t>
            </a:fld>
            <a:endParaRPr lang="en-US"/>
          </a:p>
        </p:txBody>
      </p:sp>
      <p:sp>
        <p:nvSpPr>
          <p:cNvPr id="5" name="Footer Placeholder 4">
            <a:extLst>
              <a:ext uri="{FF2B5EF4-FFF2-40B4-BE49-F238E27FC236}">
                <a16:creationId xmlns:a16="http://schemas.microsoft.com/office/drawing/2014/main" id="{21799C81-D95B-C66C-A13F-70ED78A382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83F52E-720F-035C-D900-D0BCCA858CE0}"/>
              </a:ext>
            </a:extLst>
          </p:cNvPr>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769955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80132-7545-A329-2C64-8E229EE2AD8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EF2241-425F-360A-9991-E95F2D8E30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AE0DAE-8700-AFAF-6CC5-BD1349D49EC0}"/>
              </a:ext>
            </a:extLst>
          </p:cNvPr>
          <p:cNvSpPr>
            <a:spLocks noGrp="1"/>
          </p:cNvSpPr>
          <p:nvPr>
            <p:ph type="dt" sz="half" idx="10"/>
          </p:nvPr>
        </p:nvSpPr>
        <p:spPr/>
        <p:txBody>
          <a:bodyPr/>
          <a:lstStyle/>
          <a:p>
            <a:fld id="{1D8BD707-D9CF-40AE-B4C6-C98DA3205C09}" type="datetimeFigureOut">
              <a:rPr lang="en-US" smtClean="0"/>
              <a:t>5/8/2022</a:t>
            </a:fld>
            <a:endParaRPr lang="en-US"/>
          </a:p>
        </p:txBody>
      </p:sp>
      <p:sp>
        <p:nvSpPr>
          <p:cNvPr id="5" name="Footer Placeholder 4">
            <a:extLst>
              <a:ext uri="{FF2B5EF4-FFF2-40B4-BE49-F238E27FC236}">
                <a16:creationId xmlns:a16="http://schemas.microsoft.com/office/drawing/2014/main" id="{93DFA410-6784-2895-9DB7-4E044C90BD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0C3D70-32E4-53A9-055A-B20F5DB76B30}"/>
              </a:ext>
            </a:extLst>
          </p:cNvPr>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648379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7AB860-AB73-7585-E3EE-A3B7C746A6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B638B0-2A24-6C7D-2FEE-F8A23C0581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047CD7-F3AB-E316-BC82-DE3B926AF965}"/>
              </a:ext>
            </a:extLst>
          </p:cNvPr>
          <p:cNvSpPr>
            <a:spLocks noGrp="1"/>
          </p:cNvSpPr>
          <p:nvPr>
            <p:ph type="dt" sz="half" idx="10"/>
          </p:nvPr>
        </p:nvSpPr>
        <p:spPr/>
        <p:txBody>
          <a:bodyPr/>
          <a:lstStyle/>
          <a:p>
            <a:fld id="{1D8BD707-D9CF-40AE-B4C6-C98DA3205C09}" type="datetimeFigureOut">
              <a:rPr lang="en-US" smtClean="0"/>
              <a:t>5/8/2022</a:t>
            </a:fld>
            <a:endParaRPr lang="en-US"/>
          </a:p>
        </p:txBody>
      </p:sp>
      <p:sp>
        <p:nvSpPr>
          <p:cNvPr id="5" name="Footer Placeholder 4">
            <a:extLst>
              <a:ext uri="{FF2B5EF4-FFF2-40B4-BE49-F238E27FC236}">
                <a16:creationId xmlns:a16="http://schemas.microsoft.com/office/drawing/2014/main" id="{01627EB4-0735-1563-0AC2-DE7BFEF542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ED94FF-C1EE-948F-FCB9-BDE5010AC840}"/>
              </a:ext>
            </a:extLst>
          </p:cNvPr>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502835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486766" y="135609"/>
            <a:ext cx="3218466" cy="1000760"/>
          </a:xfrm>
          <a:prstGeom prst="rect">
            <a:avLst/>
          </a:prstGeom>
        </p:spPr>
        <p:txBody>
          <a:bodyPr wrap="square" lIns="0" tIns="0" rIns="0" bIns="0">
            <a:spAutoFit/>
          </a:bodyPr>
          <a:lstStyle>
            <a:lvl1pPr>
              <a:defRPr sz="6400" b="1" i="0">
                <a:solidFill>
                  <a:srgbClr val="3F5679"/>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5/8/2022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0218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1" i="0">
                <a:solidFill>
                  <a:srgbClr val="3F5679"/>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5/8/2022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41037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0B489-9240-E6E0-809B-E2632A5FD7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3AE8412-CDB5-5ED3-1FCE-FEF70D1A2C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B9B281-F871-DCA8-13B3-0A235F7CBA1D}"/>
              </a:ext>
            </a:extLst>
          </p:cNvPr>
          <p:cNvSpPr>
            <a:spLocks noGrp="1"/>
          </p:cNvSpPr>
          <p:nvPr>
            <p:ph type="dt" sz="half" idx="10"/>
          </p:nvPr>
        </p:nvSpPr>
        <p:spPr/>
        <p:txBody>
          <a:bodyPr/>
          <a:lstStyle/>
          <a:p>
            <a:fld id="{1D8BD707-D9CF-40AE-B4C6-C98DA3205C09}" type="datetimeFigureOut">
              <a:rPr lang="en-US" smtClean="0"/>
              <a:t>5/8/2022</a:t>
            </a:fld>
            <a:endParaRPr lang="en-US"/>
          </a:p>
        </p:txBody>
      </p:sp>
      <p:sp>
        <p:nvSpPr>
          <p:cNvPr id="5" name="Footer Placeholder 4">
            <a:extLst>
              <a:ext uri="{FF2B5EF4-FFF2-40B4-BE49-F238E27FC236}">
                <a16:creationId xmlns:a16="http://schemas.microsoft.com/office/drawing/2014/main" id="{30E6ED45-7444-1099-83AE-7791539246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CCC1CB-7206-4A7A-A4E8-35BD56883FF6}"/>
              </a:ext>
            </a:extLst>
          </p:cNvPr>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596106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4B289-5056-9743-2F71-B361F45E74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5CA3EDF-B680-1762-EC7A-13715F98A9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9C81FC-6AFC-10A6-23DC-D8AB11FFAD84}"/>
              </a:ext>
            </a:extLst>
          </p:cNvPr>
          <p:cNvSpPr>
            <a:spLocks noGrp="1"/>
          </p:cNvSpPr>
          <p:nvPr>
            <p:ph type="dt" sz="half" idx="10"/>
          </p:nvPr>
        </p:nvSpPr>
        <p:spPr/>
        <p:txBody>
          <a:bodyPr/>
          <a:lstStyle/>
          <a:p>
            <a:fld id="{1D8BD707-D9CF-40AE-B4C6-C98DA3205C09}" type="datetimeFigureOut">
              <a:rPr lang="en-US" smtClean="0"/>
              <a:t>5/8/2022</a:t>
            </a:fld>
            <a:endParaRPr lang="en-US"/>
          </a:p>
        </p:txBody>
      </p:sp>
      <p:sp>
        <p:nvSpPr>
          <p:cNvPr id="5" name="Footer Placeholder 4">
            <a:extLst>
              <a:ext uri="{FF2B5EF4-FFF2-40B4-BE49-F238E27FC236}">
                <a16:creationId xmlns:a16="http://schemas.microsoft.com/office/drawing/2014/main" id="{F9286082-3F31-91AE-9909-8DE447C96D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FEC4DA-761D-2452-EDD6-8C30E6200369}"/>
              </a:ext>
            </a:extLst>
          </p:cNvPr>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257924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66959-1B1B-EA51-C0C3-864ACFC92D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1C2A90-D38A-6056-F50B-F57FD58A28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2D6B511-D44F-3EA1-8866-E4D4CD99FF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60D6174-239E-11B0-FE3A-F9CE9746D047}"/>
              </a:ext>
            </a:extLst>
          </p:cNvPr>
          <p:cNvSpPr>
            <a:spLocks noGrp="1"/>
          </p:cNvSpPr>
          <p:nvPr>
            <p:ph type="dt" sz="half" idx="10"/>
          </p:nvPr>
        </p:nvSpPr>
        <p:spPr/>
        <p:txBody>
          <a:bodyPr/>
          <a:lstStyle/>
          <a:p>
            <a:fld id="{1D8BD707-D9CF-40AE-B4C6-C98DA3205C09}" type="datetimeFigureOut">
              <a:rPr lang="en-US" smtClean="0"/>
              <a:t>5/8/2022</a:t>
            </a:fld>
            <a:endParaRPr lang="en-US"/>
          </a:p>
        </p:txBody>
      </p:sp>
      <p:sp>
        <p:nvSpPr>
          <p:cNvPr id="6" name="Footer Placeholder 5">
            <a:extLst>
              <a:ext uri="{FF2B5EF4-FFF2-40B4-BE49-F238E27FC236}">
                <a16:creationId xmlns:a16="http://schemas.microsoft.com/office/drawing/2014/main" id="{F5C9EA3F-8FB8-B49E-769F-5986B1B8863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02E9E7-A916-A8CC-DAC6-2FC735A91702}"/>
              </a:ext>
            </a:extLst>
          </p:cNvPr>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679716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7973F-24DF-A622-CF60-621C7CD51B4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41965E8-CC55-6A09-CC51-B1C6F749C1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E24AC5-703A-006D-1CC7-505C53D76B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20FB205-FD30-A858-A028-2056070EB4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19A3C5-B0AF-6F2D-949D-2C6F9F866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F33DBCF-E0C6-8EA6-7DB8-0C8EEE92E094}"/>
              </a:ext>
            </a:extLst>
          </p:cNvPr>
          <p:cNvSpPr>
            <a:spLocks noGrp="1"/>
          </p:cNvSpPr>
          <p:nvPr>
            <p:ph type="dt" sz="half" idx="10"/>
          </p:nvPr>
        </p:nvSpPr>
        <p:spPr/>
        <p:txBody>
          <a:bodyPr/>
          <a:lstStyle/>
          <a:p>
            <a:fld id="{1D8BD707-D9CF-40AE-B4C6-C98DA3205C09}" type="datetimeFigureOut">
              <a:rPr lang="en-US" smtClean="0"/>
              <a:t>5/8/2022</a:t>
            </a:fld>
            <a:endParaRPr lang="en-US"/>
          </a:p>
        </p:txBody>
      </p:sp>
      <p:sp>
        <p:nvSpPr>
          <p:cNvPr id="8" name="Footer Placeholder 7">
            <a:extLst>
              <a:ext uri="{FF2B5EF4-FFF2-40B4-BE49-F238E27FC236}">
                <a16:creationId xmlns:a16="http://schemas.microsoft.com/office/drawing/2014/main" id="{4DE081A0-5672-E544-5AB0-8D1915172A2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A93C915-4D47-9803-B763-F67157E11D54}"/>
              </a:ext>
            </a:extLst>
          </p:cNvPr>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614876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A0002-6F67-DA8F-8634-0891CA72B4A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117F702-6FCB-1B5C-418C-3FD89972EB64}"/>
              </a:ext>
            </a:extLst>
          </p:cNvPr>
          <p:cNvSpPr>
            <a:spLocks noGrp="1"/>
          </p:cNvSpPr>
          <p:nvPr>
            <p:ph type="dt" sz="half" idx="10"/>
          </p:nvPr>
        </p:nvSpPr>
        <p:spPr/>
        <p:txBody>
          <a:bodyPr/>
          <a:lstStyle/>
          <a:p>
            <a:fld id="{1D8BD707-D9CF-40AE-B4C6-C98DA3205C09}" type="datetimeFigureOut">
              <a:rPr lang="en-US" smtClean="0"/>
              <a:t>5/8/2022</a:t>
            </a:fld>
            <a:endParaRPr lang="en-US"/>
          </a:p>
        </p:txBody>
      </p:sp>
      <p:sp>
        <p:nvSpPr>
          <p:cNvPr id="4" name="Footer Placeholder 3">
            <a:extLst>
              <a:ext uri="{FF2B5EF4-FFF2-40B4-BE49-F238E27FC236}">
                <a16:creationId xmlns:a16="http://schemas.microsoft.com/office/drawing/2014/main" id="{862D7007-D6C0-B968-9AC8-66C4F14C179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F6AA3B0-9114-6F52-57A1-6854994509AE}"/>
              </a:ext>
            </a:extLst>
          </p:cNvPr>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891741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94B369-F043-8311-0ADB-B9597B2E5FA0}"/>
              </a:ext>
            </a:extLst>
          </p:cNvPr>
          <p:cNvSpPr>
            <a:spLocks noGrp="1"/>
          </p:cNvSpPr>
          <p:nvPr>
            <p:ph type="dt" sz="half" idx="10"/>
          </p:nvPr>
        </p:nvSpPr>
        <p:spPr/>
        <p:txBody>
          <a:bodyPr/>
          <a:lstStyle/>
          <a:p>
            <a:fld id="{1D8BD707-D9CF-40AE-B4C6-C98DA3205C09}" type="datetimeFigureOut">
              <a:rPr lang="en-US" smtClean="0"/>
              <a:t>5/8/2022</a:t>
            </a:fld>
            <a:endParaRPr lang="en-US"/>
          </a:p>
        </p:txBody>
      </p:sp>
      <p:sp>
        <p:nvSpPr>
          <p:cNvPr id="3" name="Footer Placeholder 2">
            <a:extLst>
              <a:ext uri="{FF2B5EF4-FFF2-40B4-BE49-F238E27FC236}">
                <a16:creationId xmlns:a16="http://schemas.microsoft.com/office/drawing/2014/main" id="{8F743BD1-9DEC-8C0A-0121-82B5090DBEA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12FD8F5-1043-6CCE-D2CB-9BAB168E05B4}"/>
              </a:ext>
            </a:extLst>
          </p:cNvPr>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929889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76063-E055-3D37-C027-B8A03FC09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74C327F-9B3E-921E-7B5E-711F13A81E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3E7F092-4CB5-F45D-A12E-16D2C5609A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163E6-57A3-D4C0-F015-ED5E1EA957FE}"/>
              </a:ext>
            </a:extLst>
          </p:cNvPr>
          <p:cNvSpPr>
            <a:spLocks noGrp="1"/>
          </p:cNvSpPr>
          <p:nvPr>
            <p:ph type="dt" sz="half" idx="10"/>
          </p:nvPr>
        </p:nvSpPr>
        <p:spPr/>
        <p:txBody>
          <a:bodyPr/>
          <a:lstStyle/>
          <a:p>
            <a:fld id="{1D8BD707-D9CF-40AE-B4C6-C98DA3205C09}" type="datetimeFigureOut">
              <a:rPr lang="en-US" smtClean="0"/>
              <a:t>5/8/2022</a:t>
            </a:fld>
            <a:endParaRPr lang="en-US"/>
          </a:p>
        </p:txBody>
      </p:sp>
      <p:sp>
        <p:nvSpPr>
          <p:cNvPr id="6" name="Footer Placeholder 5">
            <a:extLst>
              <a:ext uri="{FF2B5EF4-FFF2-40B4-BE49-F238E27FC236}">
                <a16:creationId xmlns:a16="http://schemas.microsoft.com/office/drawing/2014/main" id="{540F4E06-905A-6C94-8290-F1B8628DFB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616798-3B2C-25E3-EF95-5D1AC8DFECB9}"/>
              </a:ext>
            </a:extLst>
          </p:cNvPr>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206090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75AC0-9843-BFEE-65B7-69A5AC7715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FA8671-516E-F4C2-7AB3-2FA6093C92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0689BC4-BD58-DA59-4AD1-6FCD52B708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CF8F85-EFE0-E02A-60F6-A1BD46E72FC5}"/>
              </a:ext>
            </a:extLst>
          </p:cNvPr>
          <p:cNvSpPr>
            <a:spLocks noGrp="1"/>
          </p:cNvSpPr>
          <p:nvPr>
            <p:ph type="dt" sz="half" idx="10"/>
          </p:nvPr>
        </p:nvSpPr>
        <p:spPr/>
        <p:txBody>
          <a:bodyPr/>
          <a:lstStyle/>
          <a:p>
            <a:fld id="{1D8BD707-D9CF-40AE-B4C6-C98DA3205C09}" type="datetimeFigureOut">
              <a:rPr lang="en-US" smtClean="0"/>
              <a:t>5/8/2022</a:t>
            </a:fld>
            <a:endParaRPr lang="en-US"/>
          </a:p>
        </p:txBody>
      </p:sp>
      <p:sp>
        <p:nvSpPr>
          <p:cNvPr id="6" name="Footer Placeholder 5">
            <a:extLst>
              <a:ext uri="{FF2B5EF4-FFF2-40B4-BE49-F238E27FC236}">
                <a16:creationId xmlns:a16="http://schemas.microsoft.com/office/drawing/2014/main" id="{061C1A32-9765-F621-1F18-9069989AB0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CC977A-E5FB-7622-2D16-411960228937}"/>
              </a:ext>
            </a:extLst>
          </p:cNvPr>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555472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89D829-4299-A1CC-095D-D95288B8B5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622FF5E-BAC2-2702-7492-142CB6FD22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886218-6C98-9F14-6BAA-88A4793A57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5/8/2022</a:t>
            </a:fld>
            <a:endParaRPr lang="en-US"/>
          </a:p>
        </p:txBody>
      </p:sp>
      <p:sp>
        <p:nvSpPr>
          <p:cNvPr id="5" name="Footer Placeholder 4">
            <a:extLst>
              <a:ext uri="{FF2B5EF4-FFF2-40B4-BE49-F238E27FC236}">
                <a16:creationId xmlns:a16="http://schemas.microsoft.com/office/drawing/2014/main" id="{EA5B41B4-4CB3-B25A-2B60-ED0D4227F1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240206D-9A1E-9724-F81E-CD55431505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2401014594"/>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3.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5.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9.pn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30.png"/><Relationship Id="rId5" Type="http://schemas.openxmlformats.org/officeDocument/2006/relationships/image" Target="../media/image13.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16.png"/><Relationship Id="rId9" Type="http://schemas.openxmlformats.org/officeDocument/2006/relationships/image" Target="../media/image28.png"/><Relationship Id="rId1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hyperlink" Target="mailto:captiozontesting@gmail.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jp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75.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021408-5D69-34B3-873B-6D2BA5EF9097}"/>
              </a:ext>
            </a:extLst>
          </p:cNvPr>
          <p:cNvSpPr txBox="1"/>
          <p:nvPr/>
        </p:nvSpPr>
        <p:spPr>
          <a:xfrm>
            <a:off x="2819400" y="2590800"/>
            <a:ext cx="6858000" cy="2585323"/>
          </a:xfrm>
          <a:prstGeom prst="rect">
            <a:avLst/>
          </a:prstGeom>
          <a:noFill/>
        </p:spPr>
        <p:txBody>
          <a:bodyPr wrap="square" rtlCol="0">
            <a:spAutoFit/>
          </a:bodyPr>
          <a:lstStyle/>
          <a:p>
            <a:r>
              <a:rPr lang="en-IN" dirty="0"/>
              <a:t>TEAM NAME INNOVATORS</a:t>
            </a:r>
          </a:p>
          <a:p>
            <a:endParaRPr lang="en-IN" dirty="0"/>
          </a:p>
          <a:p>
            <a:endParaRPr lang="en-IN" dirty="0"/>
          </a:p>
          <a:p>
            <a:endParaRPr lang="en-IN" dirty="0"/>
          </a:p>
          <a:p>
            <a:endParaRPr lang="en-IN" dirty="0"/>
          </a:p>
          <a:p>
            <a:endParaRPr lang="en-IN" dirty="0"/>
          </a:p>
          <a:p>
            <a:endParaRPr lang="en-IN" dirty="0"/>
          </a:p>
          <a:p>
            <a:r>
              <a:rPr lang="en-IN" dirty="0"/>
              <a:t>THEME BUSINESS INNOVATION</a:t>
            </a:r>
          </a:p>
          <a:p>
            <a:r>
              <a:rPr lang="en-IN" dirty="0"/>
              <a:t> </a:t>
            </a:r>
          </a:p>
        </p:txBody>
      </p:sp>
      <p:sp>
        <p:nvSpPr>
          <p:cNvPr id="6" name="TextBox 5">
            <a:extLst>
              <a:ext uri="{FF2B5EF4-FFF2-40B4-BE49-F238E27FC236}">
                <a16:creationId xmlns:a16="http://schemas.microsoft.com/office/drawing/2014/main" id="{D2B1F9CC-4339-D526-7928-23BE23669BF1}"/>
              </a:ext>
            </a:extLst>
          </p:cNvPr>
          <p:cNvSpPr txBox="1"/>
          <p:nvPr/>
        </p:nvSpPr>
        <p:spPr>
          <a:xfrm>
            <a:off x="3048000" y="2967335"/>
            <a:ext cx="6096000" cy="923330"/>
          </a:xfrm>
          <a:prstGeom prst="rect">
            <a:avLst/>
          </a:prstGeom>
          <a:noFill/>
        </p:spPr>
        <p:txBody>
          <a:bodyPr wrap="square">
            <a:spAutoFit/>
          </a:bodyPr>
          <a:lstStyle/>
          <a:p>
            <a:endParaRPr lang="en-IN" dirty="0"/>
          </a:p>
          <a:p>
            <a:r>
              <a:rPr lang="en-IN" dirty="0"/>
              <a:t>TEAM MEMBERS DESIGNED AND DEVELOPED BY </a:t>
            </a:r>
          </a:p>
          <a:p>
            <a:r>
              <a:rPr lang="en-IN" dirty="0"/>
              <a:t>KIRAN  KUMAR</a:t>
            </a:r>
          </a:p>
        </p:txBody>
      </p:sp>
    </p:spTree>
    <p:extLst>
      <p:ext uri="{BB962C8B-B14F-4D97-AF65-F5344CB8AC3E}">
        <p14:creationId xmlns:p14="http://schemas.microsoft.com/office/powerpoint/2010/main" val="587212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59C4EB"/>
          </a:solidFill>
        </p:spPr>
        <p:txBody>
          <a:bodyPr wrap="square" lIns="0" tIns="0" rIns="0" bIns="0" rtlCol="0"/>
          <a:lstStyle/>
          <a:p>
            <a:endParaRPr/>
          </a:p>
        </p:txBody>
      </p:sp>
      <p:sp>
        <p:nvSpPr>
          <p:cNvPr id="3" name="object 3"/>
          <p:cNvSpPr txBox="1"/>
          <p:nvPr/>
        </p:nvSpPr>
        <p:spPr>
          <a:xfrm>
            <a:off x="849198" y="6084577"/>
            <a:ext cx="64769" cy="127000"/>
          </a:xfrm>
          <a:prstGeom prst="rect">
            <a:avLst/>
          </a:prstGeom>
        </p:spPr>
        <p:txBody>
          <a:bodyPr vert="horz" wrap="square" lIns="0" tIns="0" rIns="0" bIns="0" rtlCol="0">
            <a:spAutoFit/>
          </a:bodyPr>
          <a:lstStyle/>
          <a:p>
            <a:pPr>
              <a:lnSpc>
                <a:spcPts val="950"/>
              </a:lnSpc>
            </a:pPr>
            <a:r>
              <a:rPr sz="1000" dirty="0">
                <a:solidFill>
                  <a:srgbClr val="C393A5"/>
                </a:solidFill>
                <a:latin typeface="Carlito"/>
                <a:cs typeface="Carlito"/>
              </a:rPr>
              <a:t>9</a:t>
            </a:r>
            <a:endParaRPr sz="1000">
              <a:latin typeface="Carlito"/>
              <a:cs typeface="Carlito"/>
            </a:endParaRPr>
          </a:p>
        </p:txBody>
      </p:sp>
      <p:grpSp>
        <p:nvGrpSpPr>
          <p:cNvPr id="4" name="object 4"/>
          <p:cNvGrpSpPr/>
          <p:nvPr/>
        </p:nvGrpSpPr>
        <p:grpSpPr>
          <a:xfrm>
            <a:off x="0" y="5542936"/>
            <a:ext cx="12192000" cy="1106170"/>
            <a:chOff x="0" y="5542936"/>
            <a:chExt cx="12192000" cy="1106170"/>
          </a:xfrm>
        </p:grpSpPr>
        <p:sp>
          <p:nvSpPr>
            <p:cNvPr id="5" name="object 5"/>
            <p:cNvSpPr/>
            <p:nvPr/>
          </p:nvSpPr>
          <p:spPr>
            <a:xfrm>
              <a:off x="0" y="5542936"/>
              <a:ext cx="12191975" cy="110615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5555638"/>
              <a:ext cx="12192000" cy="1004569"/>
            </a:xfrm>
            <a:custGeom>
              <a:avLst/>
              <a:gdLst/>
              <a:ahLst/>
              <a:cxnLst/>
              <a:rect l="l" t="t" r="r" b="b"/>
              <a:pathLst>
                <a:path w="12192000" h="1004570">
                  <a:moveTo>
                    <a:pt x="12191975" y="1004547"/>
                  </a:moveTo>
                  <a:lnTo>
                    <a:pt x="0" y="1004547"/>
                  </a:lnTo>
                  <a:lnTo>
                    <a:pt x="0" y="0"/>
                  </a:lnTo>
                  <a:lnTo>
                    <a:pt x="12191975" y="0"/>
                  </a:lnTo>
                  <a:lnTo>
                    <a:pt x="12191975" y="1004547"/>
                  </a:lnTo>
                  <a:close/>
                </a:path>
              </a:pathLst>
            </a:custGeom>
            <a:solidFill>
              <a:srgbClr val="FFFFFF"/>
            </a:solidFill>
          </p:spPr>
          <p:txBody>
            <a:bodyPr wrap="square" lIns="0" tIns="0" rIns="0" bIns="0" rtlCol="0"/>
            <a:lstStyle/>
            <a:p>
              <a:endParaRPr/>
            </a:p>
          </p:txBody>
        </p:sp>
      </p:grpSp>
      <p:sp>
        <p:nvSpPr>
          <p:cNvPr id="7" name="object 7"/>
          <p:cNvSpPr txBox="1"/>
          <p:nvPr/>
        </p:nvSpPr>
        <p:spPr>
          <a:xfrm>
            <a:off x="8640506" y="5618481"/>
            <a:ext cx="3225800" cy="826135"/>
          </a:xfrm>
          <a:prstGeom prst="rect">
            <a:avLst/>
          </a:prstGeom>
        </p:spPr>
        <p:txBody>
          <a:bodyPr vert="horz" wrap="square" lIns="0" tIns="12700" rIns="0" bIns="0" rtlCol="0">
            <a:spAutoFit/>
          </a:bodyPr>
          <a:lstStyle/>
          <a:p>
            <a:pPr marL="12700">
              <a:lnSpc>
                <a:spcPct val="100000"/>
              </a:lnSpc>
              <a:spcBef>
                <a:spcPts val="100"/>
              </a:spcBef>
            </a:pPr>
            <a:r>
              <a:rPr sz="5250" b="1" spc="-155" dirty="0">
                <a:solidFill>
                  <a:srgbClr val="59C4EB"/>
                </a:solidFill>
                <a:latin typeface="Arial"/>
                <a:cs typeface="Arial"/>
              </a:rPr>
              <a:t>PROBLEM</a:t>
            </a:r>
            <a:endParaRPr sz="5250">
              <a:latin typeface="Arial"/>
              <a:cs typeface="Arial"/>
            </a:endParaRPr>
          </a:p>
        </p:txBody>
      </p:sp>
      <p:sp>
        <p:nvSpPr>
          <p:cNvPr id="8" name="object 8"/>
          <p:cNvSpPr txBox="1">
            <a:spLocks noGrp="1"/>
          </p:cNvSpPr>
          <p:nvPr>
            <p:ph type="title"/>
          </p:nvPr>
        </p:nvSpPr>
        <p:spPr>
          <a:xfrm>
            <a:off x="3311043" y="150196"/>
            <a:ext cx="5941695" cy="543560"/>
          </a:xfrm>
          <a:prstGeom prst="rect">
            <a:avLst/>
          </a:prstGeom>
        </p:spPr>
        <p:txBody>
          <a:bodyPr vert="horz" wrap="square" lIns="0" tIns="12065" rIns="0" bIns="0" rtlCol="0">
            <a:spAutoFit/>
          </a:bodyPr>
          <a:lstStyle/>
          <a:p>
            <a:pPr marL="12700">
              <a:lnSpc>
                <a:spcPct val="100000"/>
              </a:lnSpc>
              <a:spcBef>
                <a:spcPts val="95"/>
              </a:spcBef>
            </a:pPr>
            <a:r>
              <a:rPr sz="3400" spc="-10" dirty="0">
                <a:solidFill>
                  <a:srgbClr val="FFFFFF"/>
                </a:solidFill>
              </a:rPr>
              <a:t>EXISTING SOLUTIONS </a:t>
            </a:r>
            <a:r>
              <a:rPr sz="3400" spc="-5" dirty="0">
                <a:solidFill>
                  <a:srgbClr val="FFFFFF"/>
                </a:solidFill>
              </a:rPr>
              <a:t>ARE</a:t>
            </a:r>
            <a:r>
              <a:rPr sz="3400" spc="-215" dirty="0">
                <a:solidFill>
                  <a:srgbClr val="FFFFFF"/>
                </a:solidFill>
              </a:rPr>
              <a:t> </a:t>
            </a:r>
            <a:r>
              <a:rPr sz="3400" spc="-5" dirty="0">
                <a:solidFill>
                  <a:srgbClr val="FFFFFF"/>
                </a:solidFill>
              </a:rPr>
              <a:t>:</a:t>
            </a:r>
            <a:endParaRPr sz="3400"/>
          </a:p>
        </p:txBody>
      </p:sp>
      <p:sp>
        <p:nvSpPr>
          <p:cNvPr id="9" name="object 9"/>
          <p:cNvSpPr/>
          <p:nvPr/>
        </p:nvSpPr>
        <p:spPr>
          <a:xfrm>
            <a:off x="838508" y="1973886"/>
            <a:ext cx="2036605" cy="2036605"/>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998758" y="1313507"/>
            <a:ext cx="1818639" cy="360680"/>
          </a:xfrm>
          <a:prstGeom prst="rect">
            <a:avLst/>
          </a:prstGeom>
        </p:spPr>
        <p:txBody>
          <a:bodyPr vert="horz" wrap="square" lIns="0" tIns="12700" rIns="0" bIns="0" rtlCol="0">
            <a:spAutoFit/>
          </a:bodyPr>
          <a:lstStyle/>
          <a:p>
            <a:pPr marL="12700">
              <a:lnSpc>
                <a:spcPct val="100000"/>
              </a:lnSpc>
              <a:spcBef>
                <a:spcPts val="100"/>
              </a:spcBef>
            </a:pPr>
            <a:r>
              <a:rPr sz="2200" b="1" spc="-5" dirty="0">
                <a:solidFill>
                  <a:srgbClr val="FFFFFF"/>
                </a:solidFill>
                <a:latin typeface="Arial"/>
                <a:cs typeface="Arial"/>
              </a:rPr>
              <a:t>TIME</a:t>
            </a:r>
            <a:r>
              <a:rPr sz="2200" b="1" spc="-75" dirty="0">
                <a:solidFill>
                  <a:srgbClr val="FFFFFF"/>
                </a:solidFill>
                <a:latin typeface="Arial"/>
                <a:cs typeface="Arial"/>
              </a:rPr>
              <a:t> </a:t>
            </a:r>
            <a:r>
              <a:rPr sz="2200" b="1" spc="-35" dirty="0">
                <a:solidFill>
                  <a:srgbClr val="FFFFFF"/>
                </a:solidFill>
                <a:latin typeface="Arial"/>
                <a:cs typeface="Arial"/>
              </a:rPr>
              <a:t>TAKING</a:t>
            </a:r>
            <a:endParaRPr sz="2200">
              <a:latin typeface="Arial"/>
              <a:cs typeface="Arial"/>
            </a:endParaRPr>
          </a:p>
        </p:txBody>
      </p:sp>
      <p:sp>
        <p:nvSpPr>
          <p:cNvPr id="11" name="object 11"/>
          <p:cNvSpPr txBox="1"/>
          <p:nvPr/>
        </p:nvSpPr>
        <p:spPr>
          <a:xfrm>
            <a:off x="4691744" y="1335053"/>
            <a:ext cx="2337435" cy="360680"/>
          </a:xfrm>
          <a:prstGeom prst="rect">
            <a:avLst/>
          </a:prstGeom>
        </p:spPr>
        <p:txBody>
          <a:bodyPr vert="horz" wrap="square" lIns="0" tIns="12700" rIns="0" bIns="0" rtlCol="0">
            <a:spAutoFit/>
          </a:bodyPr>
          <a:lstStyle/>
          <a:p>
            <a:pPr marL="12700">
              <a:lnSpc>
                <a:spcPct val="100000"/>
              </a:lnSpc>
              <a:spcBef>
                <a:spcPts val="100"/>
              </a:spcBef>
            </a:pPr>
            <a:r>
              <a:rPr sz="2200" b="1" spc="-5" dirty="0">
                <a:solidFill>
                  <a:srgbClr val="FFFFFF"/>
                </a:solidFill>
                <a:latin typeface="Arial"/>
                <a:cs typeface="Arial"/>
              </a:rPr>
              <a:t>NO</a:t>
            </a:r>
            <a:r>
              <a:rPr sz="2200" b="1" spc="-85" dirty="0">
                <a:solidFill>
                  <a:srgbClr val="FFFFFF"/>
                </a:solidFill>
                <a:latin typeface="Arial"/>
                <a:cs typeface="Arial"/>
              </a:rPr>
              <a:t> </a:t>
            </a:r>
            <a:r>
              <a:rPr sz="2200" b="1" spc="-5" dirty="0">
                <a:solidFill>
                  <a:srgbClr val="FFFFFF"/>
                </a:solidFill>
                <a:latin typeface="Arial"/>
                <a:cs typeface="Arial"/>
              </a:rPr>
              <a:t>REGULARITY</a:t>
            </a:r>
            <a:endParaRPr sz="2200">
              <a:latin typeface="Arial"/>
              <a:cs typeface="Arial"/>
            </a:endParaRPr>
          </a:p>
        </p:txBody>
      </p:sp>
      <p:sp>
        <p:nvSpPr>
          <p:cNvPr id="12" name="object 12"/>
          <p:cNvSpPr/>
          <p:nvPr/>
        </p:nvSpPr>
        <p:spPr>
          <a:xfrm>
            <a:off x="3886317" y="2292620"/>
            <a:ext cx="3987666" cy="2693394"/>
          </a:xfrm>
          <a:prstGeom prst="rect">
            <a:avLst/>
          </a:prstGeom>
          <a:blipFill>
            <a:blip r:embed="rId4" cstate="print"/>
            <a:stretch>
              <a:fillRect/>
            </a:stretch>
          </a:blipFill>
        </p:spPr>
        <p:txBody>
          <a:bodyPr wrap="square" lIns="0" tIns="0" rIns="0" bIns="0" rtlCol="0"/>
          <a:lstStyle/>
          <a:p>
            <a:endParaRPr/>
          </a:p>
        </p:txBody>
      </p:sp>
      <p:sp>
        <p:nvSpPr>
          <p:cNvPr id="13" name="object 13"/>
          <p:cNvSpPr txBox="1"/>
          <p:nvPr/>
        </p:nvSpPr>
        <p:spPr>
          <a:xfrm>
            <a:off x="8565026" y="1335053"/>
            <a:ext cx="3309620" cy="360680"/>
          </a:xfrm>
          <a:prstGeom prst="rect">
            <a:avLst/>
          </a:prstGeom>
        </p:spPr>
        <p:txBody>
          <a:bodyPr vert="horz" wrap="square" lIns="0" tIns="12700" rIns="0" bIns="0" rtlCol="0">
            <a:spAutoFit/>
          </a:bodyPr>
          <a:lstStyle/>
          <a:p>
            <a:pPr marL="12700">
              <a:lnSpc>
                <a:spcPct val="100000"/>
              </a:lnSpc>
              <a:spcBef>
                <a:spcPts val="100"/>
              </a:spcBef>
            </a:pPr>
            <a:r>
              <a:rPr sz="2200" b="1" spc="-5" dirty="0">
                <a:solidFill>
                  <a:srgbClr val="FFFFFF"/>
                </a:solidFill>
                <a:latin typeface="Arial"/>
                <a:cs typeface="Arial"/>
              </a:rPr>
              <a:t>EXPENSIVE</a:t>
            </a:r>
            <a:r>
              <a:rPr sz="2200" b="1" spc="-90" dirty="0">
                <a:solidFill>
                  <a:srgbClr val="FFFFFF"/>
                </a:solidFill>
                <a:latin typeface="Arial"/>
                <a:cs typeface="Arial"/>
              </a:rPr>
              <a:t> </a:t>
            </a:r>
            <a:r>
              <a:rPr sz="2200" b="1" spc="-5" dirty="0">
                <a:solidFill>
                  <a:srgbClr val="FFFFFF"/>
                </a:solidFill>
                <a:latin typeface="Arial"/>
                <a:cs typeface="Arial"/>
              </a:rPr>
              <a:t>SOLUTIONS</a:t>
            </a:r>
            <a:endParaRPr sz="2200">
              <a:latin typeface="Arial"/>
              <a:cs typeface="Arial"/>
            </a:endParaRPr>
          </a:p>
        </p:txBody>
      </p:sp>
      <p:sp>
        <p:nvSpPr>
          <p:cNvPr id="14" name="object 14"/>
          <p:cNvSpPr txBox="1"/>
          <p:nvPr/>
        </p:nvSpPr>
        <p:spPr>
          <a:xfrm>
            <a:off x="462515" y="4161711"/>
            <a:ext cx="2784475" cy="238760"/>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FFFFFF"/>
                </a:solidFill>
                <a:latin typeface="Arial"/>
                <a:cs typeface="Arial"/>
              </a:rPr>
              <a:t>The </a:t>
            </a:r>
            <a:r>
              <a:rPr sz="1400" b="1" dirty="0">
                <a:solidFill>
                  <a:srgbClr val="FFFFFF"/>
                </a:solidFill>
                <a:latin typeface="Arial"/>
                <a:cs typeface="Arial"/>
              </a:rPr>
              <a:t>testing </a:t>
            </a:r>
            <a:r>
              <a:rPr sz="1400" b="1" spc="-5" dirty="0">
                <a:solidFill>
                  <a:srgbClr val="FFFFFF"/>
                </a:solidFill>
                <a:latin typeface="Arial"/>
                <a:cs typeface="Arial"/>
              </a:rPr>
              <a:t>and publishing</a:t>
            </a:r>
            <a:r>
              <a:rPr sz="1400" b="1" spc="225" dirty="0">
                <a:solidFill>
                  <a:srgbClr val="FFFFFF"/>
                </a:solidFill>
                <a:latin typeface="Arial"/>
                <a:cs typeface="Arial"/>
              </a:rPr>
              <a:t> </a:t>
            </a:r>
            <a:r>
              <a:rPr sz="1400" b="1" spc="-5" dirty="0">
                <a:solidFill>
                  <a:srgbClr val="FFFFFF"/>
                </a:solidFill>
                <a:latin typeface="Arial"/>
                <a:cs typeface="Arial"/>
              </a:rPr>
              <a:t>of</a:t>
            </a:r>
            <a:endParaRPr sz="1400">
              <a:latin typeface="Arial"/>
              <a:cs typeface="Arial"/>
            </a:endParaRPr>
          </a:p>
        </p:txBody>
      </p:sp>
      <p:sp>
        <p:nvSpPr>
          <p:cNvPr id="15" name="object 15"/>
          <p:cNvSpPr txBox="1"/>
          <p:nvPr/>
        </p:nvSpPr>
        <p:spPr>
          <a:xfrm>
            <a:off x="462515" y="4371261"/>
            <a:ext cx="1273175" cy="238760"/>
          </a:xfrm>
          <a:prstGeom prst="rect">
            <a:avLst/>
          </a:prstGeom>
        </p:spPr>
        <p:txBody>
          <a:bodyPr vert="horz" wrap="square" lIns="0" tIns="12700" rIns="0" bIns="0" rtlCol="0">
            <a:spAutoFit/>
          </a:bodyPr>
          <a:lstStyle/>
          <a:p>
            <a:pPr marL="12700">
              <a:lnSpc>
                <a:spcPct val="100000"/>
              </a:lnSpc>
              <a:spcBef>
                <a:spcPts val="100"/>
              </a:spcBef>
              <a:tabLst>
                <a:tab pos="767715" algn="l"/>
              </a:tabLst>
            </a:pPr>
            <a:r>
              <a:rPr sz="1400" b="1" spc="-5" dirty="0">
                <a:solidFill>
                  <a:srgbClr val="FFFFFF"/>
                </a:solidFill>
                <a:latin typeface="Arial"/>
                <a:cs typeface="Arial"/>
              </a:rPr>
              <a:t>wate</a:t>
            </a:r>
            <a:r>
              <a:rPr sz="1400" b="1" dirty="0">
                <a:solidFill>
                  <a:srgbClr val="FFFFFF"/>
                </a:solidFill>
                <a:latin typeface="Arial"/>
                <a:cs typeface="Arial"/>
              </a:rPr>
              <a:t>r	</a:t>
            </a:r>
            <a:r>
              <a:rPr sz="1400" b="1" spc="-5" dirty="0">
                <a:solidFill>
                  <a:srgbClr val="FFFFFF"/>
                </a:solidFill>
                <a:latin typeface="Arial"/>
                <a:cs typeface="Arial"/>
              </a:rPr>
              <a:t>purity</a:t>
            </a:r>
            <a:endParaRPr sz="1400">
              <a:latin typeface="Arial"/>
              <a:cs typeface="Arial"/>
            </a:endParaRPr>
          </a:p>
        </p:txBody>
      </p:sp>
      <p:sp>
        <p:nvSpPr>
          <p:cNvPr id="16" name="object 16"/>
          <p:cNvSpPr txBox="1"/>
          <p:nvPr/>
        </p:nvSpPr>
        <p:spPr>
          <a:xfrm>
            <a:off x="2001861" y="4371261"/>
            <a:ext cx="1245870" cy="448309"/>
          </a:xfrm>
          <a:prstGeom prst="rect">
            <a:avLst/>
          </a:prstGeom>
        </p:spPr>
        <p:txBody>
          <a:bodyPr vert="horz" wrap="square" lIns="0" tIns="22860" rIns="0" bIns="0" rtlCol="0">
            <a:spAutoFit/>
          </a:bodyPr>
          <a:lstStyle/>
          <a:p>
            <a:pPr marL="57150" marR="5080" indent="-45085">
              <a:lnSpc>
                <a:spcPts val="1650"/>
              </a:lnSpc>
              <a:spcBef>
                <a:spcPts val="180"/>
              </a:spcBef>
              <a:tabLst>
                <a:tab pos="916940" algn="l"/>
              </a:tabLst>
            </a:pPr>
            <a:r>
              <a:rPr sz="1400" b="1" spc="-5" dirty="0">
                <a:solidFill>
                  <a:srgbClr val="FFFFFF"/>
                </a:solidFill>
                <a:latin typeface="Arial"/>
                <a:cs typeface="Arial"/>
              </a:rPr>
              <a:t>report</a:t>
            </a:r>
            <a:r>
              <a:rPr sz="1400" b="1" dirty="0">
                <a:solidFill>
                  <a:srgbClr val="FFFFFF"/>
                </a:solidFill>
                <a:latin typeface="Arial"/>
                <a:cs typeface="Arial"/>
              </a:rPr>
              <a:t>s	</a:t>
            </a:r>
            <a:r>
              <a:rPr sz="1400" b="1" spc="-5" dirty="0">
                <a:solidFill>
                  <a:srgbClr val="FFFFFF"/>
                </a:solidFill>
                <a:latin typeface="Arial"/>
                <a:cs typeface="Arial"/>
              </a:rPr>
              <a:t>and  </a:t>
            </a:r>
            <a:r>
              <a:rPr sz="1400" b="1" dirty="0">
                <a:solidFill>
                  <a:srgbClr val="FFFFFF"/>
                </a:solidFill>
                <a:latin typeface="Arial"/>
                <a:cs typeface="Arial"/>
              </a:rPr>
              <a:t>taking</a:t>
            </a:r>
            <a:endParaRPr sz="1400">
              <a:latin typeface="Arial"/>
              <a:cs typeface="Arial"/>
            </a:endParaRPr>
          </a:p>
        </p:txBody>
      </p:sp>
      <p:sp>
        <p:nvSpPr>
          <p:cNvPr id="17" name="object 17"/>
          <p:cNvSpPr txBox="1"/>
          <p:nvPr/>
        </p:nvSpPr>
        <p:spPr>
          <a:xfrm>
            <a:off x="2689955" y="4580810"/>
            <a:ext cx="560070" cy="238760"/>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FFFFFF"/>
                </a:solidFill>
                <a:latin typeface="Arial"/>
                <a:cs typeface="Arial"/>
              </a:rPr>
              <a:t>and</a:t>
            </a:r>
            <a:r>
              <a:rPr sz="1400" b="1" spc="80" dirty="0">
                <a:solidFill>
                  <a:srgbClr val="FFFFFF"/>
                </a:solidFill>
                <a:latin typeface="Arial"/>
                <a:cs typeface="Arial"/>
              </a:rPr>
              <a:t> </a:t>
            </a:r>
            <a:r>
              <a:rPr sz="1400" b="1" dirty="0">
                <a:solidFill>
                  <a:srgbClr val="FFFFFF"/>
                </a:solidFill>
                <a:latin typeface="Arial"/>
                <a:cs typeface="Arial"/>
              </a:rPr>
              <a:t>a</a:t>
            </a:r>
            <a:endParaRPr sz="1400">
              <a:latin typeface="Arial"/>
              <a:cs typeface="Arial"/>
            </a:endParaRPr>
          </a:p>
        </p:txBody>
      </p:sp>
      <p:sp>
        <p:nvSpPr>
          <p:cNvPr id="18" name="object 18"/>
          <p:cNvSpPr txBox="1"/>
          <p:nvPr/>
        </p:nvSpPr>
        <p:spPr>
          <a:xfrm>
            <a:off x="462515" y="4580810"/>
            <a:ext cx="1489710" cy="448309"/>
          </a:xfrm>
          <a:prstGeom prst="rect">
            <a:avLst/>
          </a:prstGeom>
        </p:spPr>
        <p:txBody>
          <a:bodyPr vert="horz" wrap="square" lIns="0" tIns="22860" rIns="0" bIns="0" rtlCol="0">
            <a:spAutoFit/>
          </a:bodyPr>
          <a:lstStyle/>
          <a:p>
            <a:pPr marL="12700" marR="5080">
              <a:lnSpc>
                <a:spcPts val="1650"/>
              </a:lnSpc>
              <a:spcBef>
                <a:spcPts val="180"/>
              </a:spcBef>
            </a:pPr>
            <a:r>
              <a:rPr sz="1400" b="1" spc="-5" dirty="0">
                <a:solidFill>
                  <a:srgbClr val="FFFFFF"/>
                </a:solidFill>
                <a:latin typeface="Arial"/>
                <a:cs typeface="Arial"/>
              </a:rPr>
              <a:t>samples is </a:t>
            </a:r>
            <a:r>
              <a:rPr sz="1400" b="1" dirty="0">
                <a:solidFill>
                  <a:srgbClr val="FFFFFF"/>
                </a:solidFill>
                <a:latin typeface="Arial"/>
                <a:cs typeface="Arial"/>
              </a:rPr>
              <a:t>time  tedious</a:t>
            </a:r>
            <a:r>
              <a:rPr sz="1400" b="1" spc="-20" dirty="0">
                <a:solidFill>
                  <a:srgbClr val="FFFFFF"/>
                </a:solidFill>
                <a:latin typeface="Arial"/>
                <a:cs typeface="Arial"/>
              </a:rPr>
              <a:t> </a:t>
            </a:r>
            <a:r>
              <a:rPr sz="1400" b="1" dirty="0">
                <a:solidFill>
                  <a:srgbClr val="FFFFFF"/>
                </a:solidFill>
                <a:latin typeface="Arial"/>
                <a:cs typeface="Arial"/>
              </a:rPr>
              <a:t>task</a:t>
            </a:r>
            <a:endParaRPr sz="1400">
              <a:latin typeface="Arial"/>
              <a:cs typeface="Arial"/>
            </a:endParaRPr>
          </a:p>
        </p:txBody>
      </p:sp>
      <p:sp>
        <p:nvSpPr>
          <p:cNvPr id="19" name="object 19"/>
          <p:cNvSpPr txBox="1"/>
          <p:nvPr/>
        </p:nvSpPr>
        <p:spPr>
          <a:xfrm>
            <a:off x="4645663" y="4161711"/>
            <a:ext cx="2785745" cy="238760"/>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FFFFFF"/>
                </a:solidFill>
                <a:latin typeface="Arial"/>
                <a:cs typeface="Arial"/>
              </a:rPr>
              <a:t>There</a:t>
            </a:r>
            <a:r>
              <a:rPr sz="1400" b="1" spc="250" dirty="0">
                <a:solidFill>
                  <a:srgbClr val="FFFFFF"/>
                </a:solidFill>
                <a:latin typeface="Arial"/>
                <a:cs typeface="Arial"/>
              </a:rPr>
              <a:t> </a:t>
            </a:r>
            <a:r>
              <a:rPr sz="1400" b="1" spc="-5" dirty="0">
                <a:solidFill>
                  <a:srgbClr val="FFFFFF"/>
                </a:solidFill>
                <a:latin typeface="Arial"/>
                <a:cs typeface="Arial"/>
              </a:rPr>
              <a:t>is</a:t>
            </a:r>
            <a:r>
              <a:rPr sz="1400" b="1" spc="250" dirty="0">
                <a:solidFill>
                  <a:srgbClr val="FFFFFF"/>
                </a:solidFill>
                <a:latin typeface="Arial"/>
                <a:cs typeface="Arial"/>
              </a:rPr>
              <a:t> </a:t>
            </a:r>
            <a:r>
              <a:rPr sz="1400" b="1" dirty="0">
                <a:solidFill>
                  <a:srgbClr val="FFFFFF"/>
                </a:solidFill>
                <a:latin typeface="Arial"/>
                <a:cs typeface="Arial"/>
              </a:rPr>
              <a:t>a</a:t>
            </a:r>
            <a:r>
              <a:rPr sz="1400" b="1" spc="250" dirty="0">
                <a:solidFill>
                  <a:srgbClr val="FFFFFF"/>
                </a:solidFill>
                <a:latin typeface="Arial"/>
                <a:cs typeface="Arial"/>
              </a:rPr>
              <a:t> </a:t>
            </a:r>
            <a:r>
              <a:rPr sz="1400" b="1" spc="-5" dirty="0">
                <a:solidFill>
                  <a:srgbClr val="FFFFFF"/>
                </a:solidFill>
                <a:latin typeface="Arial"/>
                <a:cs typeface="Arial"/>
              </a:rPr>
              <a:t>variation</a:t>
            </a:r>
            <a:r>
              <a:rPr sz="1400" b="1" spc="250" dirty="0">
                <a:solidFill>
                  <a:srgbClr val="FFFFFF"/>
                </a:solidFill>
                <a:latin typeface="Arial"/>
                <a:cs typeface="Arial"/>
              </a:rPr>
              <a:t> </a:t>
            </a:r>
            <a:r>
              <a:rPr sz="1400" b="1" spc="-5" dirty="0">
                <a:solidFill>
                  <a:srgbClr val="FFFFFF"/>
                </a:solidFill>
                <a:latin typeface="Arial"/>
                <a:cs typeface="Arial"/>
              </a:rPr>
              <a:t>in</a:t>
            </a:r>
            <a:r>
              <a:rPr sz="1400" b="1" spc="254" dirty="0">
                <a:solidFill>
                  <a:srgbClr val="FFFFFF"/>
                </a:solidFill>
                <a:latin typeface="Arial"/>
                <a:cs typeface="Arial"/>
              </a:rPr>
              <a:t> </a:t>
            </a:r>
            <a:r>
              <a:rPr sz="1400" b="1" dirty="0">
                <a:solidFill>
                  <a:srgbClr val="FFFFFF"/>
                </a:solidFill>
                <a:latin typeface="Arial"/>
                <a:cs typeface="Arial"/>
              </a:rPr>
              <a:t>the</a:t>
            </a:r>
            <a:r>
              <a:rPr sz="1400" b="1" spc="250" dirty="0">
                <a:solidFill>
                  <a:srgbClr val="FFFFFF"/>
                </a:solidFill>
                <a:latin typeface="Arial"/>
                <a:cs typeface="Arial"/>
              </a:rPr>
              <a:t> </a:t>
            </a:r>
            <a:r>
              <a:rPr sz="1400" b="1" dirty="0">
                <a:solidFill>
                  <a:srgbClr val="FFFFFF"/>
                </a:solidFill>
                <a:latin typeface="Arial"/>
                <a:cs typeface="Arial"/>
              </a:rPr>
              <a:t>time</a:t>
            </a:r>
            <a:endParaRPr sz="1400">
              <a:latin typeface="Arial"/>
              <a:cs typeface="Arial"/>
            </a:endParaRPr>
          </a:p>
        </p:txBody>
      </p:sp>
      <p:sp>
        <p:nvSpPr>
          <p:cNvPr id="20" name="object 20"/>
          <p:cNvSpPr txBox="1"/>
          <p:nvPr/>
        </p:nvSpPr>
        <p:spPr>
          <a:xfrm>
            <a:off x="5534006" y="4371261"/>
            <a:ext cx="1896745" cy="448309"/>
          </a:xfrm>
          <a:prstGeom prst="rect">
            <a:avLst/>
          </a:prstGeom>
        </p:spPr>
        <p:txBody>
          <a:bodyPr vert="horz" wrap="square" lIns="0" tIns="22860" rIns="0" bIns="0" rtlCol="0">
            <a:spAutoFit/>
          </a:bodyPr>
          <a:lstStyle/>
          <a:p>
            <a:pPr marL="12700" marR="5080" indent="2540">
              <a:lnSpc>
                <a:spcPts val="1650"/>
              </a:lnSpc>
              <a:spcBef>
                <a:spcPts val="180"/>
              </a:spcBef>
              <a:tabLst>
                <a:tab pos="344805" algn="l"/>
                <a:tab pos="505459" algn="l"/>
                <a:tab pos="790575" algn="l"/>
                <a:tab pos="1089660" algn="l"/>
                <a:tab pos="1419225" algn="l"/>
                <a:tab pos="1509395" algn="l"/>
              </a:tabLst>
            </a:pPr>
            <a:r>
              <a:rPr sz="1400" b="1" spc="-5" dirty="0">
                <a:solidFill>
                  <a:srgbClr val="FFFFFF"/>
                </a:solidFill>
                <a:latin typeface="Arial"/>
                <a:cs typeface="Arial"/>
              </a:rPr>
              <a:t>o</a:t>
            </a:r>
            <a:r>
              <a:rPr sz="1400" b="1" dirty="0">
                <a:solidFill>
                  <a:srgbClr val="FFFFFF"/>
                </a:solidFill>
                <a:latin typeface="Arial"/>
                <a:cs typeface="Arial"/>
              </a:rPr>
              <a:t>f	testing	</a:t>
            </a:r>
            <a:r>
              <a:rPr sz="1400" b="1" spc="-5" dirty="0">
                <a:solidFill>
                  <a:srgbClr val="FFFFFF"/>
                </a:solidFill>
                <a:latin typeface="Arial"/>
                <a:cs typeface="Arial"/>
              </a:rPr>
              <a:t>o</a:t>
            </a:r>
            <a:r>
              <a:rPr sz="1400" b="1" dirty="0">
                <a:solidFill>
                  <a:srgbClr val="FFFFFF"/>
                </a:solidFill>
                <a:latin typeface="Arial"/>
                <a:cs typeface="Arial"/>
              </a:rPr>
              <a:t>f	</a:t>
            </a:r>
            <a:r>
              <a:rPr sz="1400" b="1" spc="-5" dirty="0">
                <a:solidFill>
                  <a:srgbClr val="FFFFFF"/>
                </a:solidFill>
                <a:latin typeface="Arial"/>
                <a:cs typeface="Arial"/>
              </a:rPr>
              <a:t>water  an</a:t>
            </a:r>
            <a:r>
              <a:rPr sz="1400" b="1" dirty="0">
                <a:solidFill>
                  <a:srgbClr val="FFFFFF"/>
                </a:solidFill>
                <a:latin typeface="Arial"/>
                <a:cs typeface="Arial"/>
              </a:rPr>
              <a:t>d		</a:t>
            </a:r>
            <a:r>
              <a:rPr sz="1400" b="1" spc="-5" dirty="0">
                <a:solidFill>
                  <a:srgbClr val="FFFFFF"/>
                </a:solidFill>
                <a:latin typeface="Arial"/>
                <a:cs typeface="Arial"/>
              </a:rPr>
              <a:t>i</a:t>
            </a:r>
            <a:r>
              <a:rPr sz="1400" b="1" dirty="0">
                <a:solidFill>
                  <a:srgbClr val="FFFFFF"/>
                </a:solidFill>
                <a:latin typeface="Arial"/>
                <a:cs typeface="Arial"/>
              </a:rPr>
              <a:t>t	</a:t>
            </a:r>
            <a:r>
              <a:rPr sz="1400" b="1" spc="-5" dirty="0">
                <a:solidFill>
                  <a:srgbClr val="FFFFFF"/>
                </a:solidFill>
                <a:latin typeface="Arial"/>
                <a:cs typeface="Arial"/>
              </a:rPr>
              <a:t>leave</a:t>
            </a:r>
            <a:r>
              <a:rPr sz="1400" b="1" dirty="0">
                <a:solidFill>
                  <a:srgbClr val="FFFFFF"/>
                </a:solidFill>
                <a:latin typeface="Arial"/>
                <a:cs typeface="Arial"/>
              </a:rPr>
              <a:t>s		</a:t>
            </a:r>
            <a:r>
              <a:rPr sz="1400" b="1" spc="-5" dirty="0">
                <a:solidFill>
                  <a:srgbClr val="FFFFFF"/>
                </a:solidFill>
                <a:latin typeface="Arial"/>
                <a:cs typeface="Arial"/>
              </a:rPr>
              <a:t>loop</a:t>
            </a:r>
            <a:endParaRPr sz="1400">
              <a:latin typeface="Arial"/>
              <a:cs typeface="Arial"/>
            </a:endParaRPr>
          </a:p>
        </p:txBody>
      </p:sp>
      <p:sp>
        <p:nvSpPr>
          <p:cNvPr id="21" name="object 21"/>
          <p:cNvSpPr txBox="1"/>
          <p:nvPr/>
        </p:nvSpPr>
        <p:spPr>
          <a:xfrm>
            <a:off x="4645663" y="4371261"/>
            <a:ext cx="754380" cy="657860"/>
          </a:xfrm>
          <a:prstGeom prst="rect">
            <a:avLst/>
          </a:prstGeom>
        </p:spPr>
        <p:txBody>
          <a:bodyPr vert="horz" wrap="square" lIns="0" tIns="22860" rIns="0" bIns="0" rtlCol="0">
            <a:spAutoFit/>
          </a:bodyPr>
          <a:lstStyle/>
          <a:p>
            <a:pPr marL="12700" marR="5080" algn="just">
              <a:lnSpc>
                <a:spcPts val="1650"/>
              </a:lnSpc>
              <a:spcBef>
                <a:spcPts val="180"/>
              </a:spcBef>
            </a:pPr>
            <a:r>
              <a:rPr sz="1400" b="1" spc="-5" dirty="0">
                <a:solidFill>
                  <a:srgbClr val="FFFFFF"/>
                </a:solidFill>
                <a:latin typeface="Arial"/>
                <a:cs typeface="Arial"/>
              </a:rPr>
              <a:t>intervals  samples  holes.</a:t>
            </a:r>
            <a:endParaRPr sz="1400">
              <a:latin typeface="Arial"/>
              <a:cs typeface="Arial"/>
            </a:endParaRPr>
          </a:p>
        </p:txBody>
      </p:sp>
      <p:sp>
        <p:nvSpPr>
          <p:cNvPr id="22" name="object 22"/>
          <p:cNvSpPr txBox="1"/>
          <p:nvPr/>
        </p:nvSpPr>
        <p:spPr>
          <a:xfrm>
            <a:off x="10281311" y="4190353"/>
            <a:ext cx="1332230" cy="448309"/>
          </a:xfrm>
          <a:prstGeom prst="rect">
            <a:avLst/>
          </a:prstGeom>
        </p:spPr>
        <p:txBody>
          <a:bodyPr vert="horz" wrap="square" lIns="0" tIns="22860" rIns="0" bIns="0" rtlCol="0">
            <a:spAutoFit/>
          </a:bodyPr>
          <a:lstStyle/>
          <a:p>
            <a:pPr marL="224790" marR="5080" indent="-212725">
              <a:lnSpc>
                <a:spcPts val="1650"/>
              </a:lnSpc>
              <a:spcBef>
                <a:spcPts val="180"/>
              </a:spcBef>
              <a:tabLst>
                <a:tab pos="735965" algn="l"/>
                <a:tab pos="1052195" algn="l"/>
              </a:tabLst>
            </a:pPr>
            <a:r>
              <a:rPr sz="1400" b="1" spc="-5" dirty="0">
                <a:solidFill>
                  <a:srgbClr val="FFFFFF"/>
                </a:solidFill>
                <a:latin typeface="Arial"/>
                <a:cs typeface="Arial"/>
              </a:rPr>
              <a:t>Solution</a:t>
            </a:r>
            <a:r>
              <a:rPr sz="1400" b="1" dirty="0">
                <a:solidFill>
                  <a:srgbClr val="FFFFFF"/>
                </a:solidFill>
                <a:latin typeface="Arial"/>
                <a:cs typeface="Arial"/>
              </a:rPr>
              <a:t>s	</a:t>
            </a:r>
            <a:r>
              <a:rPr sz="1400" b="1" spc="-5" dirty="0">
                <a:solidFill>
                  <a:srgbClr val="FFFFFF"/>
                </a:solidFill>
                <a:latin typeface="Arial"/>
                <a:cs typeface="Arial"/>
              </a:rPr>
              <a:t>are  no</a:t>
            </a:r>
            <a:r>
              <a:rPr sz="1400" b="1" dirty="0">
                <a:solidFill>
                  <a:srgbClr val="FFFFFF"/>
                </a:solidFill>
                <a:latin typeface="Arial"/>
                <a:cs typeface="Arial"/>
              </a:rPr>
              <a:t>t	</a:t>
            </a:r>
            <a:r>
              <a:rPr sz="1400" b="1" spc="-5" dirty="0">
                <a:solidFill>
                  <a:srgbClr val="FFFFFF"/>
                </a:solidFill>
                <a:latin typeface="Arial"/>
                <a:cs typeface="Arial"/>
              </a:rPr>
              <a:t>energy</a:t>
            </a:r>
            <a:endParaRPr sz="1400">
              <a:latin typeface="Arial"/>
              <a:cs typeface="Arial"/>
            </a:endParaRPr>
          </a:p>
        </p:txBody>
      </p:sp>
      <p:sp>
        <p:nvSpPr>
          <p:cNvPr id="23" name="object 23"/>
          <p:cNvSpPr txBox="1"/>
          <p:nvPr/>
        </p:nvSpPr>
        <p:spPr>
          <a:xfrm>
            <a:off x="8828834" y="4190353"/>
            <a:ext cx="1454150" cy="657860"/>
          </a:xfrm>
          <a:prstGeom prst="rect">
            <a:avLst/>
          </a:prstGeom>
        </p:spPr>
        <p:txBody>
          <a:bodyPr vert="horz" wrap="square" lIns="0" tIns="22860" rIns="0" bIns="0" rtlCol="0">
            <a:spAutoFit/>
          </a:bodyPr>
          <a:lstStyle/>
          <a:p>
            <a:pPr marL="12700" marR="5080">
              <a:lnSpc>
                <a:spcPts val="1650"/>
              </a:lnSpc>
              <a:spcBef>
                <a:spcPts val="180"/>
              </a:spcBef>
              <a:tabLst>
                <a:tab pos="560705" algn="l"/>
                <a:tab pos="1124585" algn="l"/>
              </a:tabLst>
            </a:pPr>
            <a:r>
              <a:rPr sz="1400" b="1" spc="-5" dirty="0">
                <a:solidFill>
                  <a:srgbClr val="FFFFFF"/>
                </a:solidFill>
                <a:latin typeface="Arial"/>
                <a:cs typeface="Arial"/>
              </a:rPr>
              <a:t>The	existing  Expensiv</a:t>
            </a:r>
            <a:r>
              <a:rPr sz="1400" b="1" dirty="0">
                <a:solidFill>
                  <a:srgbClr val="FFFFFF"/>
                </a:solidFill>
                <a:latin typeface="Arial"/>
                <a:cs typeface="Arial"/>
              </a:rPr>
              <a:t>e	</a:t>
            </a:r>
            <a:r>
              <a:rPr sz="1400" b="1" spc="-5" dirty="0">
                <a:solidFill>
                  <a:srgbClr val="FFFFFF"/>
                </a:solidFill>
                <a:latin typeface="Arial"/>
                <a:cs typeface="Arial"/>
              </a:rPr>
              <a:t>and  efficient</a:t>
            </a:r>
            <a:endParaRPr sz="1400">
              <a:latin typeface="Arial"/>
              <a:cs typeface="Arial"/>
            </a:endParaRPr>
          </a:p>
        </p:txBody>
      </p:sp>
      <p:sp>
        <p:nvSpPr>
          <p:cNvPr id="24" name="object 24"/>
          <p:cNvSpPr/>
          <p:nvPr/>
        </p:nvSpPr>
        <p:spPr>
          <a:xfrm>
            <a:off x="9421455" y="2183255"/>
            <a:ext cx="1895821" cy="1895811"/>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59C4EB"/>
          </a:solidFill>
        </p:spPr>
        <p:txBody>
          <a:bodyPr wrap="square" lIns="0" tIns="0" rIns="0" bIns="0" rtlCol="0"/>
          <a:lstStyle/>
          <a:p>
            <a:endParaRPr/>
          </a:p>
        </p:txBody>
      </p:sp>
      <p:grpSp>
        <p:nvGrpSpPr>
          <p:cNvPr id="3" name="object 3"/>
          <p:cNvGrpSpPr/>
          <p:nvPr/>
        </p:nvGrpSpPr>
        <p:grpSpPr>
          <a:xfrm>
            <a:off x="0" y="0"/>
            <a:ext cx="12192000" cy="1798955"/>
            <a:chOff x="0" y="0"/>
            <a:chExt cx="12192000" cy="1798955"/>
          </a:xfrm>
        </p:grpSpPr>
        <p:sp>
          <p:nvSpPr>
            <p:cNvPr id="4" name="object 4"/>
            <p:cNvSpPr/>
            <p:nvPr/>
          </p:nvSpPr>
          <p:spPr>
            <a:xfrm>
              <a:off x="0" y="0"/>
              <a:ext cx="12191975" cy="179842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26"/>
                  </a:moveTo>
                  <a:lnTo>
                    <a:pt x="0" y="1709526"/>
                  </a:lnTo>
                  <a:lnTo>
                    <a:pt x="0" y="0"/>
                  </a:lnTo>
                  <a:lnTo>
                    <a:pt x="12191975" y="0"/>
                  </a:lnTo>
                  <a:lnTo>
                    <a:pt x="12191975" y="1709526"/>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2564159" y="235996"/>
            <a:ext cx="7066915" cy="1104790"/>
          </a:xfrm>
          <a:prstGeom prst="rect">
            <a:avLst/>
          </a:prstGeom>
        </p:spPr>
        <p:txBody>
          <a:bodyPr vert="horz" wrap="square" lIns="0" tIns="62865" rIns="0" bIns="0" rtlCol="0">
            <a:spAutoFit/>
          </a:bodyPr>
          <a:lstStyle/>
          <a:p>
            <a:pPr algn="ctr">
              <a:lnSpc>
                <a:spcPct val="100000"/>
              </a:lnSpc>
              <a:spcBef>
                <a:spcPts val="495"/>
              </a:spcBef>
            </a:pPr>
            <a:r>
              <a:rPr lang="en-IN" spc="-645" dirty="0"/>
              <a:t>Innovators</a:t>
            </a:r>
            <a:endParaRPr spc="-645" dirty="0"/>
          </a:p>
          <a:p>
            <a:pPr algn="ctr">
              <a:lnSpc>
                <a:spcPct val="100000"/>
              </a:lnSpc>
              <a:spcBef>
                <a:spcPts val="150"/>
              </a:spcBef>
            </a:pPr>
            <a:r>
              <a:rPr lang="en-US" sz="2200" spc="-380" dirty="0"/>
              <a:t>SMART WATER SOLUTION FOR TACKLING WATER POLLUTION</a:t>
            </a:r>
            <a:endParaRPr sz="2200" dirty="0"/>
          </a:p>
        </p:txBody>
      </p:sp>
      <p:sp>
        <p:nvSpPr>
          <p:cNvPr id="8" name="object 8"/>
          <p:cNvSpPr txBox="1"/>
          <p:nvPr/>
        </p:nvSpPr>
        <p:spPr>
          <a:xfrm>
            <a:off x="515948" y="1808333"/>
            <a:ext cx="11520805" cy="4022255"/>
          </a:xfrm>
          <a:prstGeom prst="rect">
            <a:avLst/>
          </a:prstGeom>
        </p:spPr>
        <p:txBody>
          <a:bodyPr vert="horz" wrap="square" lIns="0" tIns="12700" rIns="0" bIns="0" rtlCol="0">
            <a:spAutoFit/>
          </a:bodyPr>
          <a:lstStyle/>
          <a:p>
            <a:pPr marL="12700" marR="422909" algn="just">
              <a:lnSpc>
                <a:spcPct val="148800"/>
              </a:lnSpc>
              <a:spcBef>
                <a:spcPts val="100"/>
              </a:spcBef>
            </a:pPr>
            <a:r>
              <a:rPr sz="2100" dirty="0">
                <a:solidFill>
                  <a:srgbClr val="FFFFFF"/>
                </a:solidFill>
                <a:latin typeface="Comfortaa"/>
                <a:cs typeface="Comfortaa"/>
              </a:rPr>
              <a:t>It is a smart </a:t>
            </a:r>
            <a:r>
              <a:rPr sz="2100" spc="-45" dirty="0">
                <a:solidFill>
                  <a:srgbClr val="FFFFFF"/>
                </a:solidFill>
                <a:latin typeface="Comfortaa"/>
                <a:cs typeface="Comfortaa"/>
              </a:rPr>
              <a:t>low </a:t>
            </a:r>
            <a:r>
              <a:rPr sz="2100" dirty="0">
                <a:solidFill>
                  <a:srgbClr val="FFFFFF"/>
                </a:solidFill>
                <a:latin typeface="Comfortaa"/>
                <a:cs typeface="Comfortaa"/>
              </a:rPr>
              <a:t>cost sensor </a:t>
            </a:r>
            <a:r>
              <a:rPr sz="2100" spc="-10" dirty="0">
                <a:solidFill>
                  <a:srgbClr val="FFFFFF"/>
                </a:solidFill>
                <a:latin typeface="Comfortaa"/>
                <a:cs typeface="Comfortaa"/>
              </a:rPr>
              <a:t>based device </a:t>
            </a:r>
            <a:r>
              <a:rPr sz="2100" dirty="0">
                <a:solidFill>
                  <a:srgbClr val="FFFFFF"/>
                </a:solidFill>
                <a:latin typeface="Comfortaa"/>
                <a:cs typeface="Comfortaa"/>
              </a:rPr>
              <a:t>which has the capability to </a:t>
            </a:r>
            <a:r>
              <a:rPr sz="2100" spc="-20" dirty="0">
                <a:solidFill>
                  <a:srgbClr val="FFFFFF"/>
                </a:solidFill>
                <a:latin typeface="Comfortaa"/>
                <a:cs typeface="Comfortaa"/>
              </a:rPr>
              <a:t>ﬂoat </a:t>
            </a:r>
            <a:r>
              <a:rPr sz="2100" dirty="0">
                <a:solidFill>
                  <a:srgbClr val="FFFFFF"/>
                </a:solidFill>
                <a:latin typeface="Comfortaa"/>
                <a:cs typeface="Comfortaa"/>
              </a:rPr>
              <a:t>on  the </a:t>
            </a:r>
            <a:r>
              <a:rPr sz="2100" spc="-10" dirty="0">
                <a:solidFill>
                  <a:srgbClr val="FFFFFF"/>
                </a:solidFill>
                <a:latin typeface="Comfortaa"/>
                <a:cs typeface="Comfortaa"/>
              </a:rPr>
              <a:t>surface </a:t>
            </a:r>
            <a:r>
              <a:rPr sz="2100" spc="-20" dirty="0">
                <a:solidFill>
                  <a:srgbClr val="FFFFFF"/>
                </a:solidFill>
                <a:latin typeface="Comfortaa"/>
                <a:cs typeface="Comfortaa"/>
              </a:rPr>
              <a:t>(controlled) </a:t>
            </a:r>
            <a:r>
              <a:rPr sz="2100" dirty="0">
                <a:solidFill>
                  <a:srgbClr val="FFFFFF"/>
                </a:solidFill>
                <a:latin typeface="Comfortaa"/>
                <a:cs typeface="Comfortaa"/>
              </a:rPr>
              <a:t>of the </a:t>
            </a:r>
            <a:r>
              <a:rPr sz="2100" spc="-10" dirty="0">
                <a:solidFill>
                  <a:srgbClr val="FFFFFF"/>
                </a:solidFill>
                <a:latin typeface="Comfortaa"/>
                <a:cs typeface="Comfortaa"/>
              </a:rPr>
              <a:t>water </a:t>
            </a:r>
            <a:r>
              <a:rPr sz="2100" dirty="0">
                <a:solidFill>
                  <a:srgbClr val="FFFFFF"/>
                </a:solidFill>
                <a:latin typeface="Comfortaa"/>
                <a:cs typeface="Comfortaa"/>
              </a:rPr>
              <a:t>body and sense </a:t>
            </a:r>
            <a:r>
              <a:rPr sz="2100" spc="-10" dirty="0">
                <a:solidFill>
                  <a:srgbClr val="FFFFFF"/>
                </a:solidFill>
                <a:latin typeface="Comfortaa"/>
                <a:cs typeface="Comfortaa"/>
              </a:rPr>
              <a:t>various parameters </a:t>
            </a:r>
            <a:r>
              <a:rPr sz="2100" dirty="0">
                <a:solidFill>
                  <a:srgbClr val="FFFFFF"/>
                </a:solidFill>
                <a:latin typeface="Comfortaa"/>
                <a:cs typeface="Comfortaa"/>
              </a:rPr>
              <a:t>of the  </a:t>
            </a:r>
            <a:r>
              <a:rPr sz="2100" spc="-10" dirty="0">
                <a:solidFill>
                  <a:srgbClr val="FFFFFF"/>
                </a:solidFill>
                <a:latin typeface="Comfortaa"/>
                <a:cs typeface="Comfortaa"/>
              </a:rPr>
              <a:t>water </a:t>
            </a:r>
            <a:r>
              <a:rPr sz="2100" dirty="0">
                <a:solidFill>
                  <a:srgbClr val="FFFFFF"/>
                </a:solidFill>
                <a:latin typeface="Comfortaa"/>
                <a:cs typeface="Comfortaa"/>
              </a:rPr>
              <a:t>which </a:t>
            </a:r>
            <a:r>
              <a:rPr sz="2100" spc="-30" dirty="0">
                <a:solidFill>
                  <a:srgbClr val="FFFFFF"/>
                </a:solidFill>
                <a:latin typeface="Comfortaa"/>
                <a:cs typeface="Comfortaa"/>
              </a:rPr>
              <a:t>are</a:t>
            </a:r>
            <a:r>
              <a:rPr sz="2100" spc="555" dirty="0">
                <a:solidFill>
                  <a:srgbClr val="FFFFFF"/>
                </a:solidFill>
                <a:latin typeface="Comfortaa"/>
                <a:cs typeface="Comfortaa"/>
              </a:rPr>
              <a:t> </a:t>
            </a:r>
            <a:r>
              <a:rPr sz="2100" dirty="0">
                <a:solidFill>
                  <a:srgbClr val="FFFFFF"/>
                </a:solidFill>
                <a:latin typeface="Comfortaa"/>
                <a:cs typeface="Comfortaa"/>
              </a:rPr>
              <a:t>fundamental </a:t>
            </a:r>
            <a:r>
              <a:rPr sz="2100" spc="-15" dirty="0">
                <a:solidFill>
                  <a:srgbClr val="FFFFFF"/>
                </a:solidFill>
                <a:latin typeface="Comfortaa"/>
                <a:cs typeface="Comfortaa"/>
              </a:rPr>
              <a:t>for </a:t>
            </a:r>
            <a:r>
              <a:rPr sz="2100" dirty="0">
                <a:solidFill>
                  <a:srgbClr val="FFFFFF"/>
                </a:solidFill>
                <a:latin typeface="Comfortaa"/>
                <a:cs typeface="Comfortaa"/>
              </a:rPr>
              <a:t>the purity and status testing, </a:t>
            </a:r>
            <a:r>
              <a:rPr sz="2100" b="1" dirty="0">
                <a:solidFill>
                  <a:srgbClr val="FFFFFF"/>
                </a:solidFill>
                <a:latin typeface="Comfortaa"/>
                <a:cs typeface="Comfortaa"/>
              </a:rPr>
              <a:t>pH </a:t>
            </a:r>
            <a:r>
              <a:rPr sz="2100" b="1" spc="-25" dirty="0">
                <a:solidFill>
                  <a:srgbClr val="FFFFFF"/>
                </a:solidFill>
                <a:latin typeface="Comfortaa"/>
                <a:cs typeface="Comfortaa"/>
              </a:rPr>
              <a:t>level,  </a:t>
            </a:r>
            <a:r>
              <a:rPr sz="2100" b="1" spc="-20" dirty="0">
                <a:solidFill>
                  <a:srgbClr val="FFFFFF"/>
                </a:solidFill>
                <a:latin typeface="Comfortaa"/>
                <a:cs typeface="Comfortaa"/>
              </a:rPr>
              <a:t>Dissolved </a:t>
            </a:r>
            <a:r>
              <a:rPr sz="2100" b="1" spc="-15" dirty="0">
                <a:solidFill>
                  <a:srgbClr val="FFFFFF"/>
                </a:solidFill>
                <a:latin typeface="Comfortaa"/>
                <a:cs typeface="Comfortaa"/>
              </a:rPr>
              <a:t>Oxygen, </a:t>
            </a:r>
            <a:r>
              <a:rPr sz="2100" b="1" spc="-35" dirty="0">
                <a:solidFill>
                  <a:srgbClr val="FFFFFF"/>
                </a:solidFill>
                <a:latin typeface="Comfortaa"/>
                <a:cs typeface="Comfortaa"/>
              </a:rPr>
              <a:t>Turbidity, </a:t>
            </a:r>
            <a:r>
              <a:rPr sz="2100" b="1" spc="-45" dirty="0">
                <a:solidFill>
                  <a:srgbClr val="FFFFFF"/>
                </a:solidFill>
                <a:latin typeface="Comfortaa"/>
                <a:cs typeface="Comfortaa"/>
              </a:rPr>
              <a:t>Temperature </a:t>
            </a:r>
            <a:r>
              <a:rPr sz="2100" b="1" dirty="0">
                <a:solidFill>
                  <a:srgbClr val="FFFFFF"/>
                </a:solidFill>
                <a:latin typeface="Comfortaa"/>
                <a:cs typeface="Comfortaa"/>
              </a:rPr>
              <a:t>etc. </a:t>
            </a:r>
            <a:r>
              <a:rPr sz="2100" spc="-30" dirty="0">
                <a:solidFill>
                  <a:srgbClr val="FFFFFF"/>
                </a:solidFill>
                <a:latin typeface="Comfortaa"/>
                <a:cs typeface="Comfortaa"/>
              </a:rPr>
              <a:t>are </a:t>
            </a:r>
            <a:r>
              <a:rPr sz="2100" dirty="0">
                <a:solidFill>
                  <a:srgbClr val="FFFFFF"/>
                </a:solidFill>
                <a:latin typeface="Comfortaa"/>
                <a:cs typeface="Comfortaa"/>
              </a:rPr>
              <a:t>namely a </a:t>
            </a:r>
            <a:r>
              <a:rPr sz="2100" spc="-80" dirty="0">
                <a:solidFill>
                  <a:srgbClr val="FFFFFF"/>
                </a:solidFill>
                <a:latin typeface="Comfortaa"/>
                <a:cs typeface="Comfortaa"/>
              </a:rPr>
              <a:t>few. </a:t>
            </a:r>
            <a:r>
              <a:rPr sz="2100" dirty="0">
                <a:solidFill>
                  <a:srgbClr val="FFFFFF"/>
                </a:solidFill>
                <a:latin typeface="Comfortaa"/>
                <a:cs typeface="Comfortaa"/>
              </a:rPr>
              <a:t>Once the </a:t>
            </a:r>
            <a:r>
              <a:rPr sz="2100" spc="-10" dirty="0">
                <a:solidFill>
                  <a:srgbClr val="FFFFFF"/>
                </a:solidFill>
                <a:latin typeface="Comfortaa"/>
                <a:cs typeface="Comfortaa"/>
              </a:rPr>
              <a:t>device  </a:t>
            </a:r>
            <a:r>
              <a:rPr sz="2100" spc="-30" dirty="0">
                <a:solidFill>
                  <a:srgbClr val="FFFFFF"/>
                </a:solidFill>
                <a:latin typeface="Comfortaa"/>
                <a:cs typeface="Comfortaa"/>
              </a:rPr>
              <a:t>records </a:t>
            </a:r>
            <a:r>
              <a:rPr sz="2100" dirty="0">
                <a:solidFill>
                  <a:srgbClr val="FFFFFF"/>
                </a:solidFill>
                <a:latin typeface="Comfortaa"/>
                <a:cs typeface="Comfortaa"/>
              </a:rPr>
              <a:t>these data in the </a:t>
            </a:r>
            <a:r>
              <a:rPr sz="2100" spc="-10" dirty="0">
                <a:solidFill>
                  <a:srgbClr val="FFFFFF"/>
                </a:solidFill>
                <a:latin typeface="Comfortaa"/>
                <a:cs typeface="Comfortaa"/>
              </a:rPr>
              <a:t>embedded </a:t>
            </a:r>
            <a:r>
              <a:rPr sz="2100" spc="-35" dirty="0">
                <a:solidFill>
                  <a:srgbClr val="FFFFFF"/>
                </a:solidFill>
                <a:latin typeface="Comfortaa"/>
                <a:cs typeface="Comfortaa"/>
              </a:rPr>
              <a:t>MCU, </a:t>
            </a:r>
            <a:r>
              <a:rPr sz="2100" dirty="0">
                <a:solidFill>
                  <a:srgbClr val="FFFFFF"/>
                </a:solidFill>
                <a:latin typeface="Comfortaa"/>
                <a:cs typeface="Comfortaa"/>
              </a:rPr>
              <a:t>it will publish that data on the </a:t>
            </a:r>
            <a:r>
              <a:rPr sz="2100" spc="-15" dirty="0">
                <a:solidFill>
                  <a:srgbClr val="FFFFFF"/>
                </a:solidFill>
                <a:latin typeface="Comfortaa"/>
                <a:cs typeface="Comfortaa"/>
              </a:rPr>
              <a:t>web  </a:t>
            </a:r>
            <a:r>
              <a:rPr sz="2100" spc="-10" dirty="0">
                <a:solidFill>
                  <a:srgbClr val="FFFFFF"/>
                </a:solidFill>
                <a:latin typeface="Comfortaa"/>
                <a:cs typeface="Comfortaa"/>
              </a:rPr>
              <a:t>server </a:t>
            </a:r>
            <a:r>
              <a:rPr sz="2100" dirty="0">
                <a:solidFill>
                  <a:srgbClr val="FFFFFF"/>
                </a:solidFill>
                <a:latin typeface="Comfortaa"/>
                <a:cs typeface="Comfortaa"/>
              </a:rPr>
              <a:t>in </a:t>
            </a:r>
            <a:r>
              <a:rPr sz="2100" spc="-35" dirty="0">
                <a:solidFill>
                  <a:srgbClr val="FFFFFF"/>
                </a:solidFill>
                <a:latin typeface="Comfortaa"/>
                <a:cs typeface="Comfortaa"/>
              </a:rPr>
              <a:t>real </a:t>
            </a:r>
            <a:r>
              <a:rPr sz="2100" dirty="0">
                <a:solidFill>
                  <a:srgbClr val="FFFFFF"/>
                </a:solidFill>
                <a:latin typeface="Comfortaa"/>
                <a:cs typeface="Comfortaa"/>
              </a:rPr>
              <a:t>time. This will </a:t>
            </a:r>
            <a:r>
              <a:rPr sz="2100" spc="-15" dirty="0">
                <a:solidFill>
                  <a:srgbClr val="FFFFFF"/>
                </a:solidFill>
                <a:latin typeface="Comfortaa"/>
                <a:cs typeface="Comfortaa"/>
              </a:rPr>
              <a:t>empower </a:t>
            </a:r>
            <a:r>
              <a:rPr sz="2100" dirty="0">
                <a:solidFill>
                  <a:srgbClr val="FFFFFF"/>
                </a:solidFill>
                <a:latin typeface="Comfortaa"/>
                <a:cs typeface="Comfortaa"/>
              </a:rPr>
              <a:t>the authority to monitor and analyse the  </a:t>
            </a:r>
            <a:r>
              <a:rPr sz="2100" spc="-5" dirty="0">
                <a:solidFill>
                  <a:srgbClr val="FFFFFF"/>
                </a:solidFill>
                <a:latin typeface="Comfortaa"/>
                <a:cs typeface="Comfortaa"/>
              </a:rPr>
              <a:t>parameters/sensor </a:t>
            </a:r>
            <a:r>
              <a:rPr sz="2100" spc="-20" dirty="0">
                <a:solidFill>
                  <a:srgbClr val="FFFFFF"/>
                </a:solidFill>
                <a:latin typeface="Comfortaa"/>
                <a:cs typeface="Comfortaa"/>
              </a:rPr>
              <a:t>reading </a:t>
            </a:r>
            <a:r>
              <a:rPr sz="2100" dirty="0">
                <a:solidFill>
                  <a:srgbClr val="FFFFFF"/>
                </a:solidFill>
                <a:latin typeface="Comfortaa"/>
                <a:cs typeface="Comfortaa"/>
              </a:rPr>
              <a:t>of the </a:t>
            </a:r>
            <a:r>
              <a:rPr sz="2100" spc="-10" dirty="0">
                <a:solidFill>
                  <a:srgbClr val="FFFFFF"/>
                </a:solidFill>
                <a:latin typeface="Comfortaa"/>
                <a:cs typeface="Comfortaa"/>
              </a:rPr>
              <a:t>water </a:t>
            </a:r>
            <a:r>
              <a:rPr sz="2100" dirty="0">
                <a:solidFill>
                  <a:srgbClr val="FFFFFF"/>
                </a:solidFill>
                <a:latin typeface="Comfortaa"/>
                <a:cs typeface="Comfortaa"/>
              </a:rPr>
              <a:t>body in </a:t>
            </a:r>
            <a:r>
              <a:rPr sz="2100" spc="-35" dirty="0">
                <a:solidFill>
                  <a:srgbClr val="FFFFFF"/>
                </a:solidFill>
                <a:latin typeface="Comfortaa"/>
                <a:cs typeface="Comfortaa"/>
              </a:rPr>
              <a:t>real </a:t>
            </a:r>
            <a:r>
              <a:rPr sz="2100" dirty="0">
                <a:solidFill>
                  <a:srgbClr val="FFFFFF"/>
                </a:solidFill>
                <a:latin typeface="Comfortaa"/>
                <a:cs typeface="Comfortaa"/>
              </a:rPr>
              <a:t>time </a:t>
            </a:r>
            <a:r>
              <a:rPr sz="2100" spc="-15" dirty="0">
                <a:solidFill>
                  <a:srgbClr val="FFFFFF"/>
                </a:solidFill>
                <a:latin typeface="Comfortaa"/>
                <a:cs typeface="Comfortaa"/>
              </a:rPr>
              <a:t>through </a:t>
            </a:r>
            <a:r>
              <a:rPr sz="2100" dirty="0">
                <a:solidFill>
                  <a:srgbClr val="FFFFFF"/>
                </a:solidFill>
                <a:latin typeface="Comfortaa"/>
                <a:cs typeface="Comfortaa"/>
              </a:rPr>
              <a:t>a </a:t>
            </a:r>
            <a:r>
              <a:rPr sz="2100" spc="-15" dirty="0">
                <a:solidFill>
                  <a:srgbClr val="FFFFFF"/>
                </a:solidFill>
                <a:latin typeface="Comfortaa"/>
                <a:cs typeface="Comfortaa"/>
              </a:rPr>
              <a:t>front-end  </a:t>
            </a:r>
            <a:r>
              <a:rPr sz="2100" spc="-5" dirty="0">
                <a:solidFill>
                  <a:srgbClr val="FFFFFF"/>
                </a:solidFill>
                <a:latin typeface="Comfortaa"/>
                <a:cs typeface="Comfortaa"/>
              </a:rPr>
              <a:t>website. </a:t>
            </a:r>
            <a:r>
              <a:rPr sz="2100" dirty="0">
                <a:solidFill>
                  <a:srgbClr val="FFFFFF"/>
                </a:solidFill>
                <a:latin typeface="Comfortaa"/>
                <a:cs typeface="Comfortaa"/>
              </a:rPr>
              <a:t>It will </a:t>
            </a:r>
            <a:r>
              <a:rPr sz="2100" spc="-15" dirty="0">
                <a:solidFill>
                  <a:srgbClr val="FFFFFF"/>
                </a:solidFill>
                <a:latin typeface="Comfortaa"/>
                <a:cs typeface="Comfortaa"/>
              </a:rPr>
              <a:t>enable </a:t>
            </a:r>
            <a:r>
              <a:rPr sz="2100" dirty="0">
                <a:solidFill>
                  <a:srgbClr val="FFFFFF"/>
                </a:solidFill>
                <a:latin typeface="Comfortaa"/>
                <a:cs typeface="Comfortaa"/>
              </a:rPr>
              <a:t>the authority to </a:t>
            </a:r>
            <a:r>
              <a:rPr sz="2100" spc="-20" dirty="0">
                <a:solidFill>
                  <a:srgbClr val="FFFFFF"/>
                </a:solidFill>
                <a:latin typeface="Comfortaa"/>
                <a:cs typeface="Comfortaa"/>
              </a:rPr>
              <a:t>track </a:t>
            </a:r>
            <a:r>
              <a:rPr sz="2100" dirty="0">
                <a:solidFill>
                  <a:srgbClr val="FFFFFF"/>
                </a:solidFill>
                <a:latin typeface="Comfortaa"/>
                <a:cs typeface="Comfortaa"/>
              </a:rPr>
              <a:t>and </a:t>
            </a:r>
            <a:r>
              <a:rPr sz="2100" spc="-10" dirty="0">
                <a:solidFill>
                  <a:srgbClr val="FFFFFF"/>
                </a:solidFill>
                <a:latin typeface="Comfortaa"/>
                <a:cs typeface="Comfortaa"/>
              </a:rPr>
              <a:t>detect various </a:t>
            </a:r>
            <a:r>
              <a:rPr sz="2100" dirty="0">
                <a:solidFill>
                  <a:srgbClr val="FFFFFF"/>
                </a:solidFill>
                <a:latin typeface="Comfortaa"/>
                <a:cs typeface="Comfortaa"/>
              </a:rPr>
              <a:t>soruces of  pollutants and components in the </a:t>
            </a:r>
            <a:r>
              <a:rPr sz="2100" spc="-10" dirty="0">
                <a:solidFill>
                  <a:srgbClr val="FFFFFF"/>
                </a:solidFill>
                <a:latin typeface="Comfortaa"/>
                <a:cs typeface="Comfortaa"/>
              </a:rPr>
              <a:t>water </a:t>
            </a:r>
            <a:r>
              <a:rPr sz="2100" dirty="0">
                <a:solidFill>
                  <a:srgbClr val="FFFFFF"/>
                </a:solidFill>
                <a:latin typeface="Comfortaa"/>
                <a:cs typeface="Comfortaa"/>
              </a:rPr>
              <a:t>body.</a:t>
            </a:r>
            <a:endParaRPr sz="2100" dirty="0">
              <a:latin typeface="Comfortaa"/>
              <a:cs typeface="Comfortaa"/>
            </a:endParaRPr>
          </a:p>
          <a:p>
            <a:pPr marL="300990">
              <a:lnSpc>
                <a:spcPts val="770"/>
              </a:lnSpc>
            </a:pPr>
            <a:r>
              <a:rPr sz="1000" spc="-5" dirty="0">
                <a:solidFill>
                  <a:srgbClr val="C393A5"/>
                </a:solidFill>
                <a:latin typeface="Carlito"/>
                <a:cs typeface="Carlito"/>
              </a:rPr>
              <a:t>10</a:t>
            </a:r>
            <a:endParaRPr sz="1000" dirty="0">
              <a:latin typeface="Carlito"/>
              <a:cs typeface="Carlito"/>
            </a:endParaRPr>
          </a:p>
          <a:p>
            <a:pPr>
              <a:lnSpc>
                <a:spcPct val="100000"/>
              </a:lnSpc>
            </a:pPr>
            <a:endParaRPr sz="1000" dirty="0">
              <a:latin typeface="Carlito"/>
              <a:cs typeface="Carlito"/>
            </a:endParaRPr>
          </a:p>
          <a:p>
            <a:pPr marR="5080" algn="r">
              <a:lnSpc>
                <a:spcPct val="100000"/>
              </a:lnSpc>
              <a:spcBef>
                <a:spcPts val="665"/>
              </a:spcBef>
            </a:pPr>
            <a:r>
              <a:rPr lang="en-IN" sz="1900" b="1" spc="-50" dirty="0">
                <a:latin typeface="Arial"/>
                <a:cs typeface="Arial"/>
              </a:rPr>
              <a:t>KIRAN</a:t>
            </a:r>
            <a:r>
              <a:rPr sz="1900" b="1" spc="-95" dirty="0">
                <a:latin typeface="Arial"/>
                <a:cs typeface="Arial"/>
              </a:rPr>
              <a:t> </a:t>
            </a:r>
            <a:r>
              <a:rPr sz="1900" b="1" spc="-25" dirty="0">
                <a:latin typeface="Arial"/>
                <a:cs typeface="Arial"/>
              </a:rPr>
              <a:t>KUMAR</a:t>
            </a:r>
            <a:endParaRPr sz="1900" dirty="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FFD866"/>
          </a:solidFill>
        </p:spPr>
        <p:txBody>
          <a:bodyPr wrap="square" lIns="0" tIns="0" rIns="0" bIns="0" rtlCol="0"/>
          <a:lstStyle/>
          <a:p>
            <a:endParaRPr/>
          </a:p>
        </p:txBody>
      </p:sp>
      <p:grpSp>
        <p:nvGrpSpPr>
          <p:cNvPr id="3" name="object 3"/>
          <p:cNvGrpSpPr/>
          <p:nvPr/>
        </p:nvGrpSpPr>
        <p:grpSpPr>
          <a:xfrm>
            <a:off x="0" y="0"/>
            <a:ext cx="12192000" cy="6858000"/>
            <a:chOff x="0" y="0"/>
            <a:chExt cx="12192000" cy="6858000"/>
          </a:xfrm>
        </p:grpSpPr>
        <p:sp>
          <p:nvSpPr>
            <p:cNvPr id="4" name="object 4"/>
            <p:cNvSpPr/>
            <p:nvPr/>
          </p:nvSpPr>
          <p:spPr>
            <a:xfrm>
              <a:off x="5327414" y="1747646"/>
              <a:ext cx="6864561" cy="511033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8564007" y="4306685"/>
              <a:ext cx="2091689" cy="535305"/>
            </a:xfrm>
            <a:custGeom>
              <a:avLst/>
              <a:gdLst/>
              <a:ahLst/>
              <a:cxnLst/>
              <a:rect l="l" t="t" r="r" b="b"/>
              <a:pathLst>
                <a:path w="2091690" h="535304">
                  <a:moveTo>
                    <a:pt x="0" y="535229"/>
                  </a:moveTo>
                  <a:lnTo>
                    <a:pt x="1542" y="499811"/>
                  </a:lnTo>
                  <a:lnTo>
                    <a:pt x="7689" y="464804"/>
                  </a:lnTo>
                  <a:lnTo>
                    <a:pt x="33361" y="396418"/>
                  </a:lnTo>
                  <a:lnTo>
                    <a:pt x="52667" y="363235"/>
                  </a:lnTo>
                  <a:lnTo>
                    <a:pt x="76140" y="330856"/>
                  </a:lnTo>
                  <a:lnTo>
                    <a:pt x="103672" y="299379"/>
                  </a:lnTo>
                  <a:lnTo>
                    <a:pt x="135152" y="268902"/>
                  </a:lnTo>
                  <a:lnTo>
                    <a:pt x="170472" y="239522"/>
                  </a:lnTo>
                  <a:lnTo>
                    <a:pt x="209522" y="211338"/>
                  </a:lnTo>
                  <a:lnTo>
                    <a:pt x="252192" y="184448"/>
                  </a:lnTo>
                  <a:lnTo>
                    <a:pt x="298374" y="158949"/>
                  </a:lnTo>
                  <a:lnTo>
                    <a:pt x="347957" y="134940"/>
                  </a:lnTo>
                  <a:lnTo>
                    <a:pt x="400832" y="112519"/>
                  </a:lnTo>
                  <a:lnTo>
                    <a:pt x="456891" y="91783"/>
                  </a:lnTo>
                  <a:lnTo>
                    <a:pt x="516023" y="72830"/>
                  </a:lnTo>
                  <a:lnTo>
                    <a:pt x="562727" y="59741"/>
                  </a:lnTo>
                  <a:lnTo>
                    <a:pt x="610379" y="47944"/>
                  </a:lnTo>
                  <a:lnTo>
                    <a:pt x="658881" y="37441"/>
                  </a:lnTo>
                  <a:lnTo>
                    <a:pt x="708135" y="28231"/>
                  </a:lnTo>
                  <a:lnTo>
                    <a:pt x="758043" y="20314"/>
                  </a:lnTo>
                  <a:lnTo>
                    <a:pt x="808506" y="13692"/>
                  </a:lnTo>
                  <a:lnTo>
                    <a:pt x="859426" y="8364"/>
                  </a:lnTo>
                  <a:lnTo>
                    <a:pt x="910705" y="4330"/>
                  </a:lnTo>
                  <a:lnTo>
                    <a:pt x="962244" y="1591"/>
                  </a:lnTo>
                  <a:lnTo>
                    <a:pt x="1013945" y="148"/>
                  </a:lnTo>
                  <a:lnTo>
                    <a:pt x="1065710" y="0"/>
                  </a:lnTo>
                  <a:lnTo>
                    <a:pt x="1117439" y="1147"/>
                  </a:lnTo>
                  <a:lnTo>
                    <a:pt x="1169036" y="3591"/>
                  </a:lnTo>
                  <a:lnTo>
                    <a:pt x="1220402" y="7330"/>
                  </a:lnTo>
                  <a:lnTo>
                    <a:pt x="1271437" y="12367"/>
                  </a:lnTo>
                  <a:lnTo>
                    <a:pt x="1322045" y="18700"/>
                  </a:lnTo>
                  <a:lnTo>
                    <a:pt x="1372126" y="26331"/>
                  </a:lnTo>
                  <a:lnTo>
                    <a:pt x="1421583" y="35259"/>
                  </a:lnTo>
                  <a:lnTo>
                    <a:pt x="1470317" y="45484"/>
                  </a:lnTo>
                  <a:lnTo>
                    <a:pt x="1518229" y="57008"/>
                  </a:lnTo>
                  <a:lnTo>
                    <a:pt x="1565221" y="69830"/>
                  </a:lnTo>
                  <a:lnTo>
                    <a:pt x="1624768" y="88444"/>
                  </a:lnTo>
                  <a:lnTo>
                    <a:pt x="1681282" y="108860"/>
                  </a:lnTo>
                  <a:lnTo>
                    <a:pt x="1734652" y="130979"/>
                  </a:lnTo>
                  <a:lnTo>
                    <a:pt x="1784765" y="154704"/>
                  </a:lnTo>
                  <a:lnTo>
                    <a:pt x="1831510" y="179938"/>
                  </a:lnTo>
                  <a:lnTo>
                    <a:pt x="1874776" y="206584"/>
                  </a:lnTo>
                  <a:lnTo>
                    <a:pt x="1914451" y="234544"/>
                  </a:lnTo>
                  <a:lnTo>
                    <a:pt x="1950424" y="263720"/>
                  </a:lnTo>
                  <a:lnTo>
                    <a:pt x="1982582" y="294017"/>
                  </a:lnTo>
                  <a:lnTo>
                    <a:pt x="2010814" y="325335"/>
                  </a:lnTo>
                  <a:lnTo>
                    <a:pt x="2035010" y="357578"/>
                  </a:lnTo>
                  <a:lnTo>
                    <a:pt x="2055056" y="390648"/>
                  </a:lnTo>
                  <a:lnTo>
                    <a:pt x="2082255" y="458881"/>
                  </a:lnTo>
                  <a:lnTo>
                    <a:pt x="2089185" y="493849"/>
                  </a:lnTo>
                  <a:lnTo>
                    <a:pt x="2091520" y="529254"/>
                  </a:lnTo>
                </a:path>
              </a:pathLst>
            </a:custGeom>
            <a:ln w="114299">
              <a:solidFill>
                <a:srgbClr val="000000"/>
              </a:solidFill>
            </a:ln>
          </p:spPr>
          <p:txBody>
            <a:bodyPr wrap="square" lIns="0" tIns="0" rIns="0" bIns="0" rtlCol="0"/>
            <a:lstStyle/>
            <a:p>
              <a:endParaRPr/>
            </a:p>
          </p:txBody>
        </p:sp>
        <p:sp>
          <p:nvSpPr>
            <p:cNvPr id="6" name="object 6"/>
            <p:cNvSpPr/>
            <p:nvPr/>
          </p:nvSpPr>
          <p:spPr>
            <a:xfrm>
              <a:off x="0" y="0"/>
              <a:ext cx="12191975" cy="1798481"/>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8" name="object 8"/>
          <p:cNvSpPr txBox="1">
            <a:spLocks noGrp="1"/>
          </p:cNvSpPr>
          <p:nvPr>
            <p:ph type="title"/>
          </p:nvPr>
        </p:nvSpPr>
        <p:spPr>
          <a:xfrm>
            <a:off x="838200" y="602558"/>
            <a:ext cx="10515600" cy="850697"/>
          </a:xfrm>
          <a:prstGeom prst="rect">
            <a:avLst/>
          </a:prstGeom>
        </p:spPr>
        <p:txBody>
          <a:bodyPr vert="horz" wrap="square" lIns="0" tIns="507190" rIns="0" bIns="0" rtlCol="0">
            <a:spAutoFit/>
          </a:bodyPr>
          <a:lstStyle/>
          <a:p>
            <a:pPr algn="ctr">
              <a:lnSpc>
                <a:spcPct val="100000"/>
              </a:lnSpc>
              <a:spcBef>
                <a:spcPts val="150"/>
              </a:spcBef>
            </a:pPr>
            <a:r>
              <a:rPr lang="en-IN" sz="2200" spc="-125" dirty="0"/>
              <a:t>Innovators</a:t>
            </a:r>
            <a:r>
              <a:rPr sz="2200" spc="-125" dirty="0"/>
              <a:t>Virtual</a:t>
            </a:r>
            <a:r>
              <a:rPr sz="2200" spc="-114" dirty="0"/>
              <a:t> </a:t>
            </a:r>
            <a:r>
              <a:rPr sz="2200" spc="-180" dirty="0"/>
              <a:t>Representation</a:t>
            </a:r>
            <a:endParaRPr sz="2200" dirty="0"/>
          </a:p>
        </p:txBody>
      </p:sp>
      <p:sp>
        <p:nvSpPr>
          <p:cNvPr id="9" name="object 9"/>
          <p:cNvSpPr/>
          <p:nvPr/>
        </p:nvSpPr>
        <p:spPr>
          <a:xfrm>
            <a:off x="442924" y="3221893"/>
            <a:ext cx="2747010" cy="3195320"/>
          </a:xfrm>
          <a:custGeom>
            <a:avLst/>
            <a:gdLst/>
            <a:ahLst/>
            <a:cxnLst/>
            <a:rect l="l" t="t" r="r" b="b"/>
            <a:pathLst>
              <a:path w="2747010" h="3195320">
                <a:moveTo>
                  <a:pt x="0" y="457749"/>
                </a:moveTo>
                <a:lnTo>
                  <a:pt x="2363" y="410948"/>
                </a:lnTo>
                <a:lnTo>
                  <a:pt x="9299" y="365499"/>
                </a:lnTo>
                <a:lnTo>
                  <a:pt x="20579" y="321631"/>
                </a:lnTo>
                <a:lnTo>
                  <a:pt x="35972" y="279575"/>
                </a:lnTo>
                <a:lnTo>
                  <a:pt x="55248" y="239562"/>
                </a:lnTo>
                <a:lnTo>
                  <a:pt x="78177" y="201820"/>
                </a:lnTo>
                <a:lnTo>
                  <a:pt x="104529" y="166581"/>
                </a:lnTo>
                <a:lnTo>
                  <a:pt x="134074" y="134074"/>
                </a:lnTo>
                <a:lnTo>
                  <a:pt x="166581" y="104530"/>
                </a:lnTo>
                <a:lnTo>
                  <a:pt x="201821" y="78178"/>
                </a:lnTo>
                <a:lnTo>
                  <a:pt x="239563" y="55249"/>
                </a:lnTo>
                <a:lnTo>
                  <a:pt x="279578" y="35973"/>
                </a:lnTo>
                <a:lnTo>
                  <a:pt x="321635" y="20580"/>
                </a:lnTo>
                <a:lnTo>
                  <a:pt x="365504" y="9300"/>
                </a:lnTo>
                <a:lnTo>
                  <a:pt x="410955" y="2363"/>
                </a:lnTo>
                <a:lnTo>
                  <a:pt x="457759" y="0"/>
                </a:lnTo>
                <a:lnTo>
                  <a:pt x="2288745" y="0"/>
                </a:lnTo>
                <a:lnTo>
                  <a:pt x="2340394" y="2921"/>
                </a:lnTo>
                <a:lnTo>
                  <a:pt x="2390986" y="11562"/>
                </a:lnTo>
                <a:lnTo>
                  <a:pt x="2440074" y="25738"/>
                </a:lnTo>
                <a:lnTo>
                  <a:pt x="2487209" y="45262"/>
                </a:lnTo>
                <a:lnTo>
                  <a:pt x="2531943" y="69950"/>
                </a:lnTo>
                <a:lnTo>
                  <a:pt x="2573829" y="99616"/>
                </a:lnTo>
                <a:lnTo>
                  <a:pt x="2612419" y="134074"/>
                </a:lnTo>
                <a:lnTo>
                  <a:pt x="2646878" y="172664"/>
                </a:lnTo>
                <a:lnTo>
                  <a:pt x="2676543" y="214550"/>
                </a:lnTo>
                <a:lnTo>
                  <a:pt x="2701231" y="259285"/>
                </a:lnTo>
                <a:lnTo>
                  <a:pt x="2720755" y="306420"/>
                </a:lnTo>
                <a:lnTo>
                  <a:pt x="2734931" y="355507"/>
                </a:lnTo>
                <a:lnTo>
                  <a:pt x="2743572" y="406099"/>
                </a:lnTo>
                <a:lnTo>
                  <a:pt x="2746494" y="457749"/>
                </a:lnTo>
                <a:lnTo>
                  <a:pt x="2746494" y="2736944"/>
                </a:lnTo>
                <a:lnTo>
                  <a:pt x="2744131" y="2783745"/>
                </a:lnTo>
                <a:lnTo>
                  <a:pt x="2737194" y="2829194"/>
                </a:lnTo>
                <a:lnTo>
                  <a:pt x="2725914" y="2873061"/>
                </a:lnTo>
                <a:lnTo>
                  <a:pt x="2710521" y="2915117"/>
                </a:lnTo>
                <a:lnTo>
                  <a:pt x="2691244" y="2955131"/>
                </a:lnTo>
                <a:lnTo>
                  <a:pt x="2668315" y="2992872"/>
                </a:lnTo>
                <a:lnTo>
                  <a:pt x="2641964" y="3028111"/>
                </a:lnTo>
                <a:lnTo>
                  <a:pt x="2612419" y="3060618"/>
                </a:lnTo>
                <a:lnTo>
                  <a:pt x="2579912" y="3090163"/>
                </a:lnTo>
                <a:lnTo>
                  <a:pt x="2544673" y="3116515"/>
                </a:lnTo>
                <a:lnTo>
                  <a:pt x="2506932" y="3139444"/>
                </a:lnTo>
                <a:lnTo>
                  <a:pt x="2466918" y="3158720"/>
                </a:lnTo>
                <a:lnTo>
                  <a:pt x="2424862" y="3174113"/>
                </a:lnTo>
                <a:lnTo>
                  <a:pt x="2380995" y="3185393"/>
                </a:lnTo>
                <a:lnTo>
                  <a:pt x="2335546" y="3192330"/>
                </a:lnTo>
                <a:lnTo>
                  <a:pt x="2288745" y="3194693"/>
                </a:lnTo>
                <a:lnTo>
                  <a:pt x="457759" y="3194693"/>
                </a:lnTo>
                <a:lnTo>
                  <a:pt x="410955" y="3192330"/>
                </a:lnTo>
                <a:lnTo>
                  <a:pt x="365504" y="3185393"/>
                </a:lnTo>
                <a:lnTo>
                  <a:pt x="321635" y="3174113"/>
                </a:lnTo>
                <a:lnTo>
                  <a:pt x="279578" y="3158720"/>
                </a:lnTo>
                <a:lnTo>
                  <a:pt x="239563" y="3139444"/>
                </a:lnTo>
                <a:lnTo>
                  <a:pt x="201821" y="3116515"/>
                </a:lnTo>
                <a:lnTo>
                  <a:pt x="166581" y="3090163"/>
                </a:lnTo>
                <a:lnTo>
                  <a:pt x="134074" y="3060618"/>
                </a:lnTo>
                <a:lnTo>
                  <a:pt x="104529" y="3028111"/>
                </a:lnTo>
                <a:lnTo>
                  <a:pt x="78177" y="2992872"/>
                </a:lnTo>
                <a:lnTo>
                  <a:pt x="55248" y="2955131"/>
                </a:lnTo>
                <a:lnTo>
                  <a:pt x="35972" y="2915117"/>
                </a:lnTo>
                <a:lnTo>
                  <a:pt x="20579" y="2873061"/>
                </a:lnTo>
                <a:lnTo>
                  <a:pt x="9299" y="2829194"/>
                </a:lnTo>
                <a:lnTo>
                  <a:pt x="2363" y="2783745"/>
                </a:lnTo>
                <a:lnTo>
                  <a:pt x="0" y="2736944"/>
                </a:lnTo>
                <a:lnTo>
                  <a:pt x="0" y="457749"/>
                </a:lnTo>
                <a:close/>
              </a:path>
            </a:pathLst>
          </a:custGeom>
          <a:ln w="28574">
            <a:solidFill>
              <a:srgbClr val="FFFFFF"/>
            </a:solidFill>
          </a:ln>
        </p:spPr>
        <p:txBody>
          <a:bodyPr wrap="square" lIns="0" tIns="0" rIns="0" bIns="0" rtlCol="0"/>
          <a:lstStyle/>
          <a:p>
            <a:endParaRPr/>
          </a:p>
        </p:txBody>
      </p:sp>
      <p:sp>
        <p:nvSpPr>
          <p:cNvPr id="10" name="object 10"/>
          <p:cNvSpPr txBox="1"/>
          <p:nvPr/>
        </p:nvSpPr>
        <p:spPr>
          <a:xfrm>
            <a:off x="778473" y="3359940"/>
            <a:ext cx="2069464" cy="2846933"/>
          </a:xfrm>
          <a:prstGeom prst="rect">
            <a:avLst/>
          </a:prstGeom>
        </p:spPr>
        <p:txBody>
          <a:bodyPr vert="horz" wrap="square" lIns="0" tIns="25400" rIns="0" bIns="0" rtlCol="0">
            <a:spAutoFit/>
          </a:bodyPr>
          <a:lstStyle/>
          <a:p>
            <a:pPr marL="12700" marR="5080">
              <a:lnSpc>
                <a:spcPts val="2620"/>
              </a:lnSpc>
              <a:spcBef>
                <a:spcPts val="200"/>
              </a:spcBef>
            </a:pPr>
            <a:r>
              <a:rPr sz="2200" spc="-5" dirty="0">
                <a:latin typeface="Carlito"/>
                <a:cs typeface="Carlito"/>
              </a:rPr>
              <a:t>The </a:t>
            </a:r>
            <a:r>
              <a:rPr lang="en-IN" sz="2200" spc="-5" dirty="0">
                <a:latin typeface="Carlito"/>
                <a:cs typeface="Carlito"/>
              </a:rPr>
              <a:t>Innovators </a:t>
            </a:r>
            <a:r>
              <a:rPr sz="2200" spc="-5" dirty="0">
                <a:latin typeface="Carlito"/>
                <a:cs typeface="Carlito"/>
              </a:rPr>
              <a:t>System will be  made to float in </a:t>
            </a:r>
            <a:r>
              <a:rPr sz="2200" dirty="0">
                <a:latin typeface="Carlito"/>
                <a:cs typeface="Carlito"/>
              </a:rPr>
              <a:t>a  </a:t>
            </a:r>
            <a:r>
              <a:rPr sz="2200" spc="-5" dirty="0">
                <a:latin typeface="Carlito"/>
                <a:cs typeface="Carlito"/>
              </a:rPr>
              <a:t>selected water  body, </a:t>
            </a:r>
            <a:r>
              <a:rPr sz="2200" dirty="0">
                <a:latin typeface="Carlito"/>
                <a:cs typeface="Carlito"/>
              </a:rPr>
              <a:t>and </a:t>
            </a:r>
            <a:r>
              <a:rPr sz="2200" spc="-5" dirty="0">
                <a:latin typeface="Carlito"/>
                <a:cs typeface="Carlito"/>
              </a:rPr>
              <a:t>the  movement can</a:t>
            </a:r>
            <a:r>
              <a:rPr sz="2200" spc="-95" dirty="0">
                <a:latin typeface="Carlito"/>
                <a:cs typeface="Carlito"/>
              </a:rPr>
              <a:t> </a:t>
            </a:r>
            <a:r>
              <a:rPr sz="2200" spc="-5" dirty="0">
                <a:latin typeface="Carlito"/>
                <a:cs typeface="Carlito"/>
              </a:rPr>
              <a:t>be  controlled  remotely.</a:t>
            </a:r>
            <a:endParaRPr sz="2200" dirty="0">
              <a:latin typeface="Carlito"/>
              <a:cs typeface="Carlito"/>
            </a:endParaRPr>
          </a:p>
          <a:p>
            <a:pPr marL="38100">
              <a:lnSpc>
                <a:spcPct val="100000"/>
              </a:lnSpc>
              <a:spcBef>
                <a:spcPts val="40"/>
              </a:spcBef>
            </a:pPr>
            <a:r>
              <a:rPr sz="1000" spc="-5" dirty="0">
                <a:solidFill>
                  <a:srgbClr val="C393A5"/>
                </a:solidFill>
                <a:latin typeface="Carlito"/>
                <a:cs typeface="Carlito"/>
              </a:rPr>
              <a:t>11</a:t>
            </a:r>
            <a:endParaRPr sz="1000" dirty="0">
              <a:latin typeface="Carlito"/>
              <a:cs typeface="Carlito"/>
            </a:endParaRPr>
          </a:p>
        </p:txBody>
      </p:sp>
      <p:grpSp>
        <p:nvGrpSpPr>
          <p:cNvPr id="11" name="object 11"/>
          <p:cNvGrpSpPr/>
          <p:nvPr/>
        </p:nvGrpSpPr>
        <p:grpSpPr>
          <a:xfrm>
            <a:off x="2741869" y="0"/>
            <a:ext cx="8654415" cy="4889500"/>
            <a:chOff x="2741869" y="0"/>
            <a:chExt cx="8654415" cy="4889500"/>
          </a:xfrm>
        </p:grpSpPr>
        <p:sp>
          <p:nvSpPr>
            <p:cNvPr id="12" name="object 12"/>
            <p:cNvSpPr/>
            <p:nvPr/>
          </p:nvSpPr>
          <p:spPr>
            <a:xfrm>
              <a:off x="2741869" y="0"/>
              <a:ext cx="1777871" cy="1747646"/>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3182718" y="4601815"/>
              <a:ext cx="5200650" cy="226695"/>
            </a:xfrm>
            <a:custGeom>
              <a:avLst/>
              <a:gdLst/>
              <a:ahLst/>
              <a:cxnLst/>
              <a:rect l="l" t="t" r="r" b="b"/>
              <a:pathLst>
                <a:path w="5200650" h="226695">
                  <a:moveTo>
                    <a:pt x="0" y="0"/>
                  </a:moveTo>
                  <a:lnTo>
                    <a:pt x="5200189" y="226249"/>
                  </a:lnTo>
                </a:path>
              </a:pathLst>
            </a:custGeom>
            <a:ln w="28574">
              <a:solidFill>
                <a:srgbClr val="FFFFFF"/>
              </a:solidFill>
            </a:ln>
          </p:spPr>
          <p:txBody>
            <a:bodyPr wrap="square" lIns="0" tIns="0" rIns="0" bIns="0" rtlCol="0"/>
            <a:lstStyle/>
            <a:p>
              <a:endParaRPr/>
            </a:p>
          </p:txBody>
        </p:sp>
        <p:sp>
          <p:nvSpPr>
            <p:cNvPr id="14" name="object 14"/>
            <p:cNvSpPr/>
            <p:nvPr/>
          </p:nvSpPr>
          <p:spPr>
            <a:xfrm>
              <a:off x="8366570" y="4766602"/>
              <a:ext cx="160199" cy="122899"/>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8553880" y="4391128"/>
              <a:ext cx="2004695" cy="444500"/>
            </a:xfrm>
            <a:custGeom>
              <a:avLst/>
              <a:gdLst/>
              <a:ahLst/>
              <a:cxnLst/>
              <a:rect l="l" t="t" r="r" b="b"/>
              <a:pathLst>
                <a:path w="2004695" h="444500">
                  <a:moveTo>
                    <a:pt x="327" y="444387"/>
                  </a:moveTo>
                  <a:lnTo>
                    <a:pt x="4115" y="387075"/>
                  </a:lnTo>
                  <a:lnTo>
                    <a:pt x="25128" y="331755"/>
                  </a:lnTo>
                  <a:lnTo>
                    <a:pt x="62277" y="278940"/>
                  </a:lnTo>
                  <a:lnTo>
                    <a:pt x="114476" y="229141"/>
                  </a:lnTo>
                  <a:lnTo>
                    <a:pt x="145878" y="205533"/>
                  </a:lnTo>
                  <a:lnTo>
                    <a:pt x="180634" y="182870"/>
                  </a:lnTo>
                  <a:lnTo>
                    <a:pt x="218608" y="161218"/>
                  </a:lnTo>
                  <a:lnTo>
                    <a:pt x="259664" y="140641"/>
                  </a:lnTo>
                  <a:lnTo>
                    <a:pt x="303665" y="121201"/>
                  </a:lnTo>
                  <a:lnTo>
                    <a:pt x="350477" y="102963"/>
                  </a:lnTo>
                  <a:lnTo>
                    <a:pt x="399962" y="85992"/>
                  </a:lnTo>
                  <a:lnTo>
                    <a:pt x="451985" y="70351"/>
                  </a:lnTo>
                  <a:lnTo>
                    <a:pt x="506410" y="56103"/>
                  </a:lnTo>
                  <a:lnTo>
                    <a:pt x="563100" y="43315"/>
                  </a:lnTo>
                  <a:lnTo>
                    <a:pt x="621920" y="32048"/>
                  </a:lnTo>
                  <a:lnTo>
                    <a:pt x="682733" y="22367"/>
                  </a:lnTo>
                  <a:lnTo>
                    <a:pt x="745403" y="14337"/>
                  </a:lnTo>
                  <a:lnTo>
                    <a:pt x="809796" y="8021"/>
                  </a:lnTo>
                  <a:lnTo>
                    <a:pt x="875773" y="3483"/>
                  </a:lnTo>
                  <a:lnTo>
                    <a:pt x="943200" y="788"/>
                  </a:lnTo>
                  <a:lnTo>
                    <a:pt x="1008206" y="0"/>
                  </a:lnTo>
                  <a:lnTo>
                    <a:pt x="1072371" y="967"/>
                  </a:lnTo>
                  <a:lnTo>
                    <a:pt x="1135559" y="3642"/>
                  </a:lnTo>
                  <a:lnTo>
                    <a:pt x="1197634" y="7972"/>
                  </a:lnTo>
                  <a:lnTo>
                    <a:pt x="1258461" y="13908"/>
                  </a:lnTo>
                  <a:lnTo>
                    <a:pt x="1317906" y="21400"/>
                  </a:lnTo>
                  <a:lnTo>
                    <a:pt x="1375831" y="30398"/>
                  </a:lnTo>
                  <a:lnTo>
                    <a:pt x="1432102" y="40852"/>
                  </a:lnTo>
                  <a:lnTo>
                    <a:pt x="1486584" y="52712"/>
                  </a:lnTo>
                  <a:lnTo>
                    <a:pt x="1539140" y="65927"/>
                  </a:lnTo>
                  <a:lnTo>
                    <a:pt x="1589636" y="80448"/>
                  </a:lnTo>
                  <a:lnTo>
                    <a:pt x="1637936" y="96225"/>
                  </a:lnTo>
                  <a:lnTo>
                    <a:pt x="1683905" y="113208"/>
                  </a:lnTo>
                  <a:lnTo>
                    <a:pt x="1727406" y="131345"/>
                  </a:lnTo>
                  <a:lnTo>
                    <a:pt x="1768306" y="150589"/>
                  </a:lnTo>
                  <a:lnTo>
                    <a:pt x="1806467" y="170888"/>
                  </a:lnTo>
                  <a:lnTo>
                    <a:pt x="1841755" y="192192"/>
                  </a:lnTo>
                  <a:lnTo>
                    <a:pt x="1874035" y="214451"/>
                  </a:lnTo>
                  <a:lnTo>
                    <a:pt x="1929027" y="261636"/>
                  </a:lnTo>
                  <a:lnTo>
                    <a:pt x="1970358" y="312041"/>
                  </a:lnTo>
                  <a:lnTo>
                    <a:pt x="1996946" y="365267"/>
                  </a:lnTo>
                  <a:lnTo>
                    <a:pt x="2004373" y="392812"/>
                  </a:lnTo>
                  <a:lnTo>
                    <a:pt x="1003700" y="428112"/>
                  </a:lnTo>
                  <a:lnTo>
                    <a:pt x="327" y="444387"/>
                  </a:lnTo>
                  <a:close/>
                </a:path>
              </a:pathLst>
            </a:custGeom>
            <a:solidFill>
              <a:srgbClr val="00FFFF"/>
            </a:solidFill>
          </p:spPr>
          <p:txBody>
            <a:bodyPr wrap="square" lIns="0" tIns="0" rIns="0" bIns="0" rtlCol="0"/>
            <a:lstStyle/>
            <a:p>
              <a:endParaRPr/>
            </a:p>
          </p:txBody>
        </p:sp>
        <p:sp>
          <p:nvSpPr>
            <p:cNvPr id="16" name="object 16"/>
            <p:cNvSpPr/>
            <p:nvPr/>
          </p:nvSpPr>
          <p:spPr>
            <a:xfrm>
              <a:off x="9400731" y="4388741"/>
              <a:ext cx="503873" cy="403249"/>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9904605" y="3511767"/>
              <a:ext cx="1491671" cy="1280212"/>
            </a:xfrm>
            <a:prstGeom prst="rect">
              <a:avLst/>
            </a:prstGeom>
            <a:blipFill>
              <a:blip r:embed="rId7" cstate="print"/>
              <a:stretch>
                <a:fillRect/>
              </a:stretch>
            </a:blipFill>
          </p:spPr>
          <p:txBody>
            <a:bodyPr wrap="square" lIns="0" tIns="0" rIns="0" bIns="0" rtlCol="0"/>
            <a:lstStyle/>
            <a:p>
              <a:endParaRPr/>
            </a:p>
          </p:txBody>
        </p:sp>
      </p:grpSp>
      <p:sp>
        <p:nvSpPr>
          <p:cNvPr id="18" name="object 18"/>
          <p:cNvSpPr txBox="1"/>
          <p:nvPr/>
        </p:nvSpPr>
        <p:spPr>
          <a:xfrm>
            <a:off x="9936981" y="6432413"/>
            <a:ext cx="2099945" cy="314960"/>
          </a:xfrm>
          <a:prstGeom prst="rect">
            <a:avLst/>
          </a:prstGeom>
        </p:spPr>
        <p:txBody>
          <a:bodyPr vert="horz" wrap="square" lIns="0" tIns="12700" rIns="0" bIns="0" rtlCol="0">
            <a:spAutoFit/>
          </a:bodyPr>
          <a:lstStyle/>
          <a:p>
            <a:pPr marL="12700">
              <a:lnSpc>
                <a:spcPct val="100000"/>
              </a:lnSpc>
              <a:spcBef>
                <a:spcPts val="100"/>
              </a:spcBef>
            </a:pPr>
            <a:r>
              <a:rPr sz="1900" b="1" spc="-50" dirty="0">
                <a:latin typeface="Arial"/>
                <a:cs typeface="Arial"/>
              </a:rPr>
              <a:t>PRAVEEN</a:t>
            </a:r>
            <a:r>
              <a:rPr sz="1900" b="1" spc="-80" dirty="0">
                <a:latin typeface="Arial"/>
                <a:cs typeface="Arial"/>
              </a:rPr>
              <a:t> </a:t>
            </a:r>
            <a:r>
              <a:rPr sz="1900" b="1" spc="-25" dirty="0">
                <a:latin typeface="Arial"/>
                <a:cs typeface="Arial"/>
              </a:rPr>
              <a:t>KUMAR</a:t>
            </a:r>
            <a:endParaRPr sz="190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FFD866"/>
          </a:solidFill>
        </p:spPr>
        <p:txBody>
          <a:bodyPr wrap="square" lIns="0" tIns="0" rIns="0" bIns="0" rtlCol="0"/>
          <a:lstStyle/>
          <a:p>
            <a:endParaRPr/>
          </a:p>
        </p:txBody>
      </p:sp>
      <p:sp>
        <p:nvSpPr>
          <p:cNvPr id="3" name="object 3"/>
          <p:cNvSpPr/>
          <p:nvPr/>
        </p:nvSpPr>
        <p:spPr>
          <a:xfrm>
            <a:off x="0" y="3065943"/>
            <a:ext cx="12191975" cy="3792042"/>
          </a:xfrm>
          <a:prstGeom prst="rect">
            <a:avLst/>
          </a:prstGeom>
          <a:blipFill>
            <a:blip r:embed="rId2" cstate="print"/>
            <a:stretch>
              <a:fillRect/>
            </a:stretch>
          </a:blipFill>
        </p:spPr>
        <p:txBody>
          <a:bodyPr wrap="square" lIns="0" tIns="0" rIns="0" bIns="0" rtlCol="0"/>
          <a:lstStyle/>
          <a:p>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838200" y="251180"/>
            <a:ext cx="10515600" cy="1553454"/>
          </a:xfrm>
          <a:prstGeom prst="rect">
            <a:avLst/>
          </a:prstGeom>
        </p:spPr>
        <p:txBody>
          <a:bodyPr vert="horz" wrap="square" lIns="0" tIns="507190" rIns="0" bIns="0" rtlCol="0">
            <a:spAutoFit/>
          </a:bodyPr>
          <a:lstStyle/>
          <a:p>
            <a:pPr algn="ctr">
              <a:lnSpc>
                <a:spcPct val="100000"/>
              </a:lnSpc>
              <a:spcBef>
                <a:spcPts val="495"/>
              </a:spcBef>
            </a:pPr>
            <a:r>
              <a:rPr lang="en-IN" spc="-645" dirty="0"/>
              <a:t>Innovators</a:t>
            </a:r>
            <a:endParaRPr spc="-645" dirty="0"/>
          </a:p>
          <a:p>
            <a:pPr algn="ctr">
              <a:lnSpc>
                <a:spcPct val="100000"/>
              </a:lnSpc>
              <a:spcBef>
                <a:spcPts val="150"/>
              </a:spcBef>
            </a:pPr>
            <a:r>
              <a:rPr sz="2200" spc="-125" dirty="0"/>
              <a:t>Virtual</a:t>
            </a:r>
            <a:r>
              <a:rPr sz="2200" spc="-114" dirty="0"/>
              <a:t> </a:t>
            </a:r>
            <a:r>
              <a:rPr sz="2200" spc="-180" dirty="0"/>
              <a:t>Representation</a:t>
            </a:r>
            <a:endParaRPr sz="2200" dirty="0"/>
          </a:p>
        </p:txBody>
      </p:sp>
      <p:grpSp>
        <p:nvGrpSpPr>
          <p:cNvPr id="8" name="object 8"/>
          <p:cNvGrpSpPr/>
          <p:nvPr/>
        </p:nvGrpSpPr>
        <p:grpSpPr>
          <a:xfrm>
            <a:off x="0" y="1706136"/>
            <a:ext cx="12192000" cy="5028962"/>
            <a:chOff x="0" y="1706136"/>
            <a:chExt cx="12192000" cy="5028962"/>
          </a:xfrm>
        </p:grpSpPr>
        <p:sp>
          <p:nvSpPr>
            <p:cNvPr id="10" name="object 10"/>
            <p:cNvSpPr/>
            <p:nvPr/>
          </p:nvSpPr>
          <p:spPr>
            <a:xfrm>
              <a:off x="1553616" y="2010858"/>
              <a:ext cx="3491229" cy="1040130"/>
            </a:xfrm>
            <a:custGeom>
              <a:avLst/>
              <a:gdLst/>
              <a:ahLst/>
              <a:cxnLst/>
              <a:rect l="l" t="t" r="r" b="b"/>
              <a:pathLst>
                <a:path w="3491229" h="1040130">
                  <a:moveTo>
                    <a:pt x="0" y="1039560"/>
                  </a:moveTo>
                  <a:lnTo>
                    <a:pt x="628" y="1000128"/>
                  </a:lnTo>
                  <a:lnTo>
                    <a:pt x="3787" y="960933"/>
                  </a:lnTo>
                  <a:lnTo>
                    <a:pt x="9445" y="922011"/>
                  </a:lnTo>
                  <a:lnTo>
                    <a:pt x="17565" y="883397"/>
                  </a:lnTo>
                  <a:lnTo>
                    <a:pt x="28115" y="845126"/>
                  </a:lnTo>
                  <a:lnTo>
                    <a:pt x="41061" y="807234"/>
                  </a:lnTo>
                  <a:lnTo>
                    <a:pt x="56367" y="769756"/>
                  </a:lnTo>
                  <a:lnTo>
                    <a:pt x="74001" y="732728"/>
                  </a:lnTo>
                  <a:lnTo>
                    <a:pt x="93927" y="696186"/>
                  </a:lnTo>
                  <a:lnTo>
                    <a:pt x="116113" y="660164"/>
                  </a:lnTo>
                  <a:lnTo>
                    <a:pt x="140523" y="624699"/>
                  </a:lnTo>
                  <a:lnTo>
                    <a:pt x="167125" y="589825"/>
                  </a:lnTo>
                  <a:lnTo>
                    <a:pt x="195882" y="555579"/>
                  </a:lnTo>
                  <a:lnTo>
                    <a:pt x="226763" y="521995"/>
                  </a:lnTo>
                  <a:lnTo>
                    <a:pt x="259732" y="489109"/>
                  </a:lnTo>
                  <a:lnTo>
                    <a:pt x="294755" y="456957"/>
                  </a:lnTo>
                  <a:lnTo>
                    <a:pt x="331799" y="425574"/>
                  </a:lnTo>
                  <a:lnTo>
                    <a:pt x="370829" y="394996"/>
                  </a:lnTo>
                  <a:lnTo>
                    <a:pt x="411811" y="365257"/>
                  </a:lnTo>
                  <a:lnTo>
                    <a:pt x="454711" y="336395"/>
                  </a:lnTo>
                  <a:lnTo>
                    <a:pt x="499496" y="308443"/>
                  </a:lnTo>
                  <a:lnTo>
                    <a:pt x="546130" y="281438"/>
                  </a:lnTo>
                  <a:lnTo>
                    <a:pt x="594580" y="255414"/>
                  </a:lnTo>
                  <a:lnTo>
                    <a:pt x="644812" y="230408"/>
                  </a:lnTo>
                  <a:lnTo>
                    <a:pt x="696791" y="206456"/>
                  </a:lnTo>
                  <a:lnTo>
                    <a:pt x="750485" y="183591"/>
                  </a:lnTo>
                  <a:lnTo>
                    <a:pt x="805857" y="161850"/>
                  </a:lnTo>
                  <a:lnTo>
                    <a:pt x="862875" y="141269"/>
                  </a:lnTo>
                  <a:lnTo>
                    <a:pt x="908145" y="126149"/>
                  </a:lnTo>
                  <a:lnTo>
                    <a:pt x="953975" y="111884"/>
                  </a:lnTo>
                  <a:lnTo>
                    <a:pt x="1000333" y="98473"/>
                  </a:lnTo>
                  <a:lnTo>
                    <a:pt x="1047185" y="85919"/>
                  </a:lnTo>
                  <a:lnTo>
                    <a:pt x="1094500" y="74219"/>
                  </a:lnTo>
                  <a:lnTo>
                    <a:pt x="1142244" y="63375"/>
                  </a:lnTo>
                  <a:lnTo>
                    <a:pt x="1190386" y="53386"/>
                  </a:lnTo>
                  <a:lnTo>
                    <a:pt x="1238893" y="44253"/>
                  </a:lnTo>
                  <a:lnTo>
                    <a:pt x="1287732" y="35976"/>
                  </a:lnTo>
                  <a:lnTo>
                    <a:pt x="1336870" y="28554"/>
                  </a:lnTo>
                  <a:lnTo>
                    <a:pt x="1386276" y="21988"/>
                  </a:lnTo>
                  <a:lnTo>
                    <a:pt x="1435917" y="16278"/>
                  </a:lnTo>
                  <a:lnTo>
                    <a:pt x="1485759" y="11425"/>
                  </a:lnTo>
                  <a:lnTo>
                    <a:pt x="1535772" y="7427"/>
                  </a:lnTo>
                  <a:lnTo>
                    <a:pt x="1585921" y="4286"/>
                  </a:lnTo>
                  <a:lnTo>
                    <a:pt x="1636175" y="2000"/>
                  </a:lnTo>
                  <a:lnTo>
                    <a:pt x="1686501" y="572"/>
                  </a:lnTo>
                  <a:lnTo>
                    <a:pt x="1736866" y="0"/>
                  </a:lnTo>
                  <a:lnTo>
                    <a:pt x="1787239" y="284"/>
                  </a:lnTo>
                  <a:lnTo>
                    <a:pt x="1837586" y="1425"/>
                  </a:lnTo>
                  <a:lnTo>
                    <a:pt x="1887875" y="3423"/>
                  </a:lnTo>
                  <a:lnTo>
                    <a:pt x="1938073" y="6278"/>
                  </a:lnTo>
                  <a:lnTo>
                    <a:pt x="1988148" y="9989"/>
                  </a:lnTo>
                  <a:lnTo>
                    <a:pt x="2038068" y="14558"/>
                  </a:lnTo>
                  <a:lnTo>
                    <a:pt x="2087799" y="19984"/>
                  </a:lnTo>
                  <a:lnTo>
                    <a:pt x="2137310" y="26267"/>
                  </a:lnTo>
                  <a:lnTo>
                    <a:pt x="2186568" y="33408"/>
                  </a:lnTo>
                  <a:lnTo>
                    <a:pt x="2235539" y="41406"/>
                  </a:lnTo>
                  <a:lnTo>
                    <a:pt x="2284193" y="50262"/>
                  </a:lnTo>
                  <a:lnTo>
                    <a:pt x="2332496" y="59975"/>
                  </a:lnTo>
                  <a:lnTo>
                    <a:pt x="2380415" y="70546"/>
                  </a:lnTo>
                  <a:lnTo>
                    <a:pt x="2427919" y="81974"/>
                  </a:lnTo>
                  <a:lnTo>
                    <a:pt x="2474974" y="94261"/>
                  </a:lnTo>
                  <a:lnTo>
                    <a:pt x="2521548" y="107405"/>
                  </a:lnTo>
                  <a:lnTo>
                    <a:pt x="2567609" y="121408"/>
                  </a:lnTo>
                  <a:lnTo>
                    <a:pt x="2613124" y="136269"/>
                  </a:lnTo>
                  <a:lnTo>
                    <a:pt x="2670477" y="156524"/>
                  </a:lnTo>
                  <a:lnTo>
                    <a:pt x="2726204" y="177948"/>
                  </a:lnTo>
                  <a:lnTo>
                    <a:pt x="2780270" y="200505"/>
                  </a:lnTo>
                  <a:lnTo>
                    <a:pt x="2832640" y="224160"/>
                  </a:lnTo>
                  <a:lnTo>
                    <a:pt x="2883280" y="248878"/>
                  </a:lnTo>
                  <a:lnTo>
                    <a:pt x="2932156" y="274624"/>
                  </a:lnTo>
                  <a:lnTo>
                    <a:pt x="2979232" y="301362"/>
                  </a:lnTo>
                  <a:lnTo>
                    <a:pt x="3024473" y="329057"/>
                  </a:lnTo>
                  <a:lnTo>
                    <a:pt x="3067846" y="357674"/>
                  </a:lnTo>
                  <a:lnTo>
                    <a:pt x="3109316" y="387177"/>
                  </a:lnTo>
                  <a:lnTo>
                    <a:pt x="3148847" y="417531"/>
                  </a:lnTo>
                  <a:lnTo>
                    <a:pt x="3186405" y="448702"/>
                  </a:lnTo>
                  <a:lnTo>
                    <a:pt x="3221955" y="480652"/>
                  </a:lnTo>
                  <a:lnTo>
                    <a:pt x="3255464" y="513348"/>
                  </a:lnTo>
                  <a:lnTo>
                    <a:pt x="3286895" y="546754"/>
                  </a:lnTo>
                  <a:lnTo>
                    <a:pt x="3316215" y="580835"/>
                  </a:lnTo>
                  <a:lnTo>
                    <a:pt x="3343388" y="615555"/>
                  </a:lnTo>
                  <a:lnTo>
                    <a:pt x="3368381" y="650880"/>
                  </a:lnTo>
                  <a:lnTo>
                    <a:pt x="3391157" y="686773"/>
                  </a:lnTo>
                  <a:lnTo>
                    <a:pt x="3411684" y="723199"/>
                  </a:lnTo>
                  <a:lnTo>
                    <a:pt x="3429925" y="760124"/>
                  </a:lnTo>
                  <a:lnTo>
                    <a:pt x="3445847" y="797512"/>
                  </a:lnTo>
                  <a:lnTo>
                    <a:pt x="3459415" y="835327"/>
                  </a:lnTo>
                  <a:lnTo>
                    <a:pt x="3470593" y="873535"/>
                  </a:lnTo>
                  <a:lnTo>
                    <a:pt x="3479348" y="912100"/>
                  </a:lnTo>
                  <a:lnTo>
                    <a:pt x="3485644" y="950987"/>
                  </a:lnTo>
                  <a:lnTo>
                    <a:pt x="3489447" y="990160"/>
                  </a:lnTo>
                  <a:lnTo>
                    <a:pt x="3490722" y="1029585"/>
                  </a:lnTo>
                </a:path>
              </a:pathLst>
            </a:custGeom>
            <a:ln w="114299">
              <a:solidFill>
                <a:srgbClr val="000000"/>
              </a:solidFill>
            </a:ln>
          </p:spPr>
          <p:txBody>
            <a:bodyPr wrap="square" lIns="0" tIns="0" rIns="0" bIns="0" rtlCol="0"/>
            <a:lstStyle/>
            <a:p>
              <a:endParaRPr/>
            </a:p>
          </p:txBody>
        </p:sp>
        <p:sp>
          <p:nvSpPr>
            <p:cNvPr id="11" name="object 11"/>
            <p:cNvSpPr/>
            <p:nvPr/>
          </p:nvSpPr>
          <p:spPr>
            <a:xfrm>
              <a:off x="1553616" y="3040518"/>
              <a:ext cx="3491229" cy="795020"/>
            </a:xfrm>
            <a:custGeom>
              <a:avLst/>
              <a:gdLst/>
              <a:ahLst/>
              <a:cxnLst/>
              <a:rect l="l" t="t" r="r" b="b"/>
              <a:pathLst>
                <a:path w="3491229" h="795020">
                  <a:moveTo>
                    <a:pt x="0" y="9899"/>
                  </a:moveTo>
                  <a:lnTo>
                    <a:pt x="3490797" y="0"/>
                  </a:lnTo>
                </a:path>
                <a:path w="3491229" h="795020">
                  <a:moveTo>
                    <a:pt x="0" y="9899"/>
                  </a:moveTo>
                  <a:lnTo>
                    <a:pt x="54899" y="794398"/>
                  </a:lnTo>
                </a:path>
              </a:pathLst>
            </a:custGeom>
            <a:ln w="19049">
              <a:solidFill>
                <a:srgbClr val="95546D"/>
              </a:solidFill>
            </a:ln>
          </p:spPr>
          <p:txBody>
            <a:bodyPr wrap="square" lIns="0" tIns="0" rIns="0" bIns="0" rtlCol="0"/>
            <a:lstStyle/>
            <a:p>
              <a:endParaRPr/>
            </a:p>
          </p:txBody>
        </p:sp>
        <p:sp>
          <p:nvSpPr>
            <p:cNvPr id="12" name="object 12"/>
            <p:cNvSpPr/>
            <p:nvPr/>
          </p:nvSpPr>
          <p:spPr>
            <a:xfrm>
              <a:off x="1571796" y="3800217"/>
              <a:ext cx="841375" cy="51435"/>
            </a:xfrm>
            <a:custGeom>
              <a:avLst/>
              <a:gdLst/>
              <a:ahLst/>
              <a:cxnLst/>
              <a:rect l="l" t="t" r="r" b="b"/>
              <a:pathLst>
                <a:path w="841375" h="51435">
                  <a:moveTo>
                    <a:pt x="0" y="0"/>
                  </a:moveTo>
                  <a:lnTo>
                    <a:pt x="841198" y="50999"/>
                  </a:lnTo>
                </a:path>
              </a:pathLst>
            </a:custGeom>
            <a:ln w="28574">
              <a:solidFill>
                <a:srgbClr val="95546D"/>
              </a:solidFill>
            </a:ln>
          </p:spPr>
          <p:txBody>
            <a:bodyPr wrap="square" lIns="0" tIns="0" rIns="0" bIns="0" rtlCol="0"/>
            <a:lstStyle/>
            <a:p>
              <a:endParaRPr/>
            </a:p>
          </p:txBody>
        </p:sp>
        <p:sp>
          <p:nvSpPr>
            <p:cNvPr id="13" name="object 13"/>
            <p:cNvSpPr/>
            <p:nvPr/>
          </p:nvSpPr>
          <p:spPr>
            <a:xfrm>
              <a:off x="1421397" y="3592992"/>
              <a:ext cx="499261" cy="465524"/>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5044339" y="3040443"/>
              <a:ext cx="95885" cy="681990"/>
            </a:xfrm>
            <a:custGeom>
              <a:avLst/>
              <a:gdLst/>
              <a:ahLst/>
              <a:cxnLst/>
              <a:rect l="l" t="t" r="r" b="b"/>
              <a:pathLst>
                <a:path w="95885" h="681989">
                  <a:moveTo>
                    <a:pt x="0" y="0"/>
                  </a:moveTo>
                  <a:lnTo>
                    <a:pt x="95699" y="681598"/>
                  </a:lnTo>
                </a:path>
              </a:pathLst>
            </a:custGeom>
            <a:ln w="19049">
              <a:solidFill>
                <a:srgbClr val="95546D"/>
              </a:solidFill>
            </a:ln>
          </p:spPr>
          <p:txBody>
            <a:bodyPr wrap="square" lIns="0" tIns="0" rIns="0" bIns="0" rtlCol="0"/>
            <a:lstStyle/>
            <a:p>
              <a:endParaRPr/>
            </a:p>
          </p:txBody>
        </p:sp>
        <p:sp>
          <p:nvSpPr>
            <p:cNvPr id="15" name="object 15"/>
            <p:cNvSpPr/>
            <p:nvPr/>
          </p:nvSpPr>
          <p:spPr>
            <a:xfrm>
              <a:off x="4502941" y="3688067"/>
              <a:ext cx="600710" cy="26670"/>
            </a:xfrm>
            <a:custGeom>
              <a:avLst/>
              <a:gdLst/>
              <a:ahLst/>
              <a:cxnLst/>
              <a:rect l="l" t="t" r="r" b="b"/>
              <a:pathLst>
                <a:path w="600710" h="26670">
                  <a:moveTo>
                    <a:pt x="600598" y="0"/>
                  </a:moveTo>
                  <a:lnTo>
                    <a:pt x="0" y="26399"/>
                  </a:lnTo>
                </a:path>
              </a:pathLst>
            </a:custGeom>
            <a:ln w="19049">
              <a:solidFill>
                <a:srgbClr val="00FFFF"/>
              </a:solidFill>
            </a:ln>
          </p:spPr>
          <p:txBody>
            <a:bodyPr wrap="square" lIns="0" tIns="0" rIns="0" bIns="0" rtlCol="0"/>
            <a:lstStyle/>
            <a:p>
              <a:endParaRPr/>
            </a:p>
          </p:txBody>
        </p:sp>
        <p:sp>
          <p:nvSpPr>
            <p:cNvPr id="16" name="object 16"/>
            <p:cNvSpPr/>
            <p:nvPr/>
          </p:nvSpPr>
          <p:spPr>
            <a:xfrm>
              <a:off x="4953139" y="3480842"/>
              <a:ext cx="499248" cy="465524"/>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1575024" y="3050893"/>
              <a:ext cx="3491229" cy="2711450"/>
            </a:xfrm>
            <a:custGeom>
              <a:avLst/>
              <a:gdLst/>
              <a:ahLst/>
              <a:cxnLst/>
              <a:rect l="l" t="t" r="r" b="b"/>
              <a:pathLst>
                <a:path w="3491229" h="2711450">
                  <a:moveTo>
                    <a:pt x="1870568" y="2711394"/>
                  </a:moveTo>
                  <a:lnTo>
                    <a:pt x="0" y="0"/>
                  </a:lnTo>
                  <a:lnTo>
                    <a:pt x="3490790" y="0"/>
                  </a:lnTo>
                  <a:lnTo>
                    <a:pt x="1870568" y="2711394"/>
                  </a:lnTo>
                  <a:close/>
                </a:path>
              </a:pathLst>
            </a:custGeom>
            <a:solidFill>
              <a:srgbClr val="FF0000"/>
            </a:solidFill>
          </p:spPr>
          <p:txBody>
            <a:bodyPr wrap="square" lIns="0" tIns="0" rIns="0" bIns="0" rtlCol="0"/>
            <a:lstStyle/>
            <a:p>
              <a:endParaRPr/>
            </a:p>
          </p:txBody>
        </p:sp>
        <p:sp>
          <p:nvSpPr>
            <p:cNvPr id="18" name="object 18"/>
            <p:cNvSpPr/>
            <p:nvPr/>
          </p:nvSpPr>
          <p:spPr>
            <a:xfrm>
              <a:off x="1575024" y="3050893"/>
              <a:ext cx="3491229" cy="2711450"/>
            </a:xfrm>
            <a:custGeom>
              <a:avLst/>
              <a:gdLst/>
              <a:ahLst/>
              <a:cxnLst/>
              <a:rect l="l" t="t" r="r" b="b"/>
              <a:pathLst>
                <a:path w="3491229" h="2711450">
                  <a:moveTo>
                    <a:pt x="3490790" y="0"/>
                  </a:moveTo>
                  <a:lnTo>
                    <a:pt x="1870568" y="2711394"/>
                  </a:lnTo>
                  <a:lnTo>
                    <a:pt x="0" y="0"/>
                  </a:lnTo>
                  <a:lnTo>
                    <a:pt x="3490790" y="0"/>
                  </a:lnTo>
                  <a:close/>
                </a:path>
              </a:pathLst>
            </a:custGeom>
            <a:ln w="9524">
              <a:solidFill>
                <a:srgbClr val="95546D"/>
              </a:solidFill>
            </a:ln>
          </p:spPr>
          <p:txBody>
            <a:bodyPr wrap="square" lIns="0" tIns="0" rIns="0" bIns="0" rtlCol="0"/>
            <a:lstStyle/>
            <a:p>
              <a:endParaRPr/>
            </a:p>
          </p:txBody>
        </p:sp>
        <p:sp>
          <p:nvSpPr>
            <p:cNvPr id="19" name="object 19"/>
            <p:cNvSpPr/>
            <p:nvPr/>
          </p:nvSpPr>
          <p:spPr>
            <a:xfrm>
              <a:off x="2950244" y="2018175"/>
              <a:ext cx="841023" cy="784218"/>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2194568" y="4020829"/>
              <a:ext cx="499251" cy="465536"/>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4003742" y="3946404"/>
              <a:ext cx="499248" cy="465536"/>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2693819" y="4655878"/>
              <a:ext cx="499261" cy="465536"/>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3580992" y="4627528"/>
              <a:ext cx="499261" cy="465536"/>
            </a:xfrm>
            <a:prstGeom prst="rect">
              <a:avLst/>
            </a:prstGeom>
            <a:blipFill>
              <a:blip r:embed="rId6" cstate="print"/>
              <a:stretch>
                <a:fillRect/>
              </a:stretch>
            </a:blipFill>
          </p:spPr>
          <p:txBody>
            <a:bodyPr wrap="square" lIns="0" tIns="0" rIns="0" bIns="0" rtlCol="0"/>
            <a:lstStyle/>
            <a:p>
              <a:endParaRPr/>
            </a:p>
          </p:txBody>
        </p:sp>
        <p:sp>
          <p:nvSpPr>
            <p:cNvPr id="24" name="object 24"/>
            <p:cNvSpPr/>
            <p:nvPr/>
          </p:nvSpPr>
          <p:spPr>
            <a:xfrm>
              <a:off x="2810531" y="5303876"/>
              <a:ext cx="1198122" cy="1431222"/>
            </a:xfrm>
            <a:prstGeom prst="rect">
              <a:avLst/>
            </a:prstGeom>
            <a:blipFill>
              <a:blip r:embed="rId7" cstate="print"/>
              <a:stretch>
                <a:fillRect/>
              </a:stretch>
            </a:blipFill>
          </p:spPr>
          <p:txBody>
            <a:bodyPr wrap="square" lIns="0" tIns="0" rIns="0" bIns="0" rtlCol="0"/>
            <a:lstStyle/>
            <a:p>
              <a:endParaRPr/>
            </a:p>
          </p:txBody>
        </p:sp>
        <p:sp>
          <p:nvSpPr>
            <p:cNvPr id="25" name="object 25"/>
            <p:cNvSpPr/>
            <p:nvPr/>
          </p:nvSpPr>
          <p:spPr>
            <a:xfrm>
              <a:off x="0" y="3060140"/>
              <a:ext cx="12192000" cy="17145"/>
            </a:xfrm>
            <a:custGeom>
              <a:avLst/>
              <a:gdLst/>
              <a:ahLst/>
              <a:cxnLst/>
              <a:rect l="l" t="t" r="r" b="b"/>
              <a:pathLst>
                <a:path w="12192000" h="17144">
                  <a:moveTo>
                    <a:pt x="0" y="0"/>
                  </a:moveTo>
                  <a:lnTo>
                    <a:pt x="12191975" y="16912"/>
                  </a:lnTo>
                </a:path>
              </a:pathLst>
            </a:custGeom>
            <a:ln w="28574">
              <a:solidFill>
                <a:srgbClr val="00FFFF"/>
              </a:solidFill>
            </a:ln>
          </p:spPr>
          <p:txBody>
            <a:bodyPr wrap="square" lIns="0" tIns="0" rIns="0" bIns="0" rtlCol="0"/>
            <a:lstStyle/>
            <a:p>
              <a:endParaRPr/>
            </a:p>
          </p:txBody>
        </p:sp>
        <p:sp>
          <p:nvSpPr>
            <p:cNvPr id="26" name="object 26"/>
            <p:cNvSpPr/>
            <p:nvPr/>
          </p:nvSpPr>
          <p:spPr>
            <a:xfrm>
              <a:off x="2444132" y="2410290"/>
              <a:ext cx="1559560" cy="2478405"/>
            </a:xfrm>
            <a:custGeom>
              <a:avLst/>
              <a:gdLst/>
              <a:ahLst/>
              <a:cxnLst/>
              <a:rect l="l" t="t" r="r" b="b"/>
              <a:pathLst>
                <a:path w="1559560" h="2478404">
                  <a:moveTo>
                    <a:pt x="506111" y="0"/>
                  </a:moveTo>
                  <a:lnTo>
                    <a:pt x="0" y="0"/>
                  </a:lnTo>
                  <a:lnTo>
                    <a:pt x="0" y="1610401"/>
                  </a:lnTo>
                </a:path>
                <a:path w="1559560" h="2478404">
                  <a:moveTo>
                    <a:pt x="1347134" y="0"/>
                  </a:moveTo>
                  <a:lnTo>
                    <a:pt x="1453359" y="0"/>
                  </a:lnTo>
                  <a:lnTo>
                    <a:pt x="1453359" y="1768801"/>
                  </a:lnTo>
                  <a:lnTo>
                    <a:pt x="1559534" y="1768801"/>
                  </a:lnTo>
                </a:path>
                <a:path w="1559560" h="2478404">
                  <a:moveTo>
                    <a:pt x="926610" y="392104"/>
                  </a:moveTo>
                  <a:lnTo>
                    <a:pt x="926610" y="2478300"/>
                  </a:lnTo>
                  <a:lnTo>
                    <a:pt x="749010" y="2478300"/>
                  </a:lnTo>
                </a:path>
                <a:path w="1559560" h="2478404">
                  <a:moveTo>
                    <a:pt x="926610" y="392104"/>
                  </a:moveTo>
                  <a:lnTo>
                    <a:pt x="926610" y="2450100"/>
                  </a:lnTo>
                  <a:lnTo>
                    <a:pt x="1136910" y="2450100"/>
                  </a:lnTo>
                </a:path>
              </a:pathLst>
            </a:custGeom>
            <a:ln w="9524">
              <a:solidFill>
                <a:srgbClr val="95546D"/>
              </a:solidFill>
            </a:ln>
          </p:spPr>
          <p:txBody>
            <a:bodyPr wrap="square" lIns="0" tIns="0" rIns="0" bIns="0" rtlCol="0"/>
            <a:lstStyle/>
            <a:p>
              <a:endParaRPr/>
            </a:p>
          </p:txBody>
        </p:sp>
        <p:sp>
          <p:nvSpPr>
            <p:cNvPr id="27" name="object 27"/>
            <p:cNvSpPr/>
            <p:nvPr/>
          </p:nvSpPr>
          <p:spPr>
            <a:xfrm>
              <a:off x="4499490" y="1706136"/>
              <a:ext cx="960643" cy="960633"/>
            </a:xfrm>
            <a:prstGeom prst="rect">
              <a:avLst/>
            </a:prstGeom>
            <a:blipFill>
              <a:blip r:embed="rId8" cstate="print"/>
              <a:stretch>
                <a:fillRect/>
              </a:stretch>
            </a:blipFill>
          </p:spPr>
          <p:txBody>
            <a:bodyPr wrap="square" lIns="0" tIns="0" rIns="0" bIns="0" rtlCol="0"/>
            <a:lstStyle/>
            <a:p>
              <a:endParaRPr/>
            </a:p>
          </p:txBody>
        </p:sp>
        <p:sp>
          <p:nvSpPr>
            <p:cNvPr id="28" name="object 28"/>
            <p:cNvSpPr/>
            <p:nvPr/>
          </p:nvSpPr>
          <p:spPr>
            <a:xfrm>
              <a:off x="5452388" y="3602292"/>
              <a:ext cx="1766570" cy="111760"/>
            </a:xfrm>
            <a:custGeom>
              <a:avLst/>
              <a:gdLst/>
              <a:ahLst/>
              <a:cxnLst/>
              <a:rect l="l" t="t" r="r" b="b"/>
              <a:pathLst>
                <a:path w="1766570" h="111760">
                  <a:moveTo>
                    <a:pt x="0" y="111324"/>
                  </a:moveTo>
                  <a:lnTo>
                    <a:pt x="1766296" y="0"/>
                  </a:lnTo>
                </a:path>
              </a:pathLst>
            </a:custGeom>
            <a:ln w="28574">
              <a:solidFill>
                <a:srgbClr val="FFFFFF"/>
              </a:solidFill>
            </a:ln>
          </p:spPr>
          <p:txBody>
            <a:bodyPr wrap="square" lIns="0" tIns="0" rIns="0" bIns="0" rtlCol="0"/>
            <a:lstStyle/>
            <a:p>
              <a:endParaRPr/>
            </a:p>
          </p:txBody>
        </p:sp>
        <p:sp>
          <p:nvSpPr>
            <p:cNvPr id="29" name="object 29"/>
            <p:cNvSpPr/>
            <p:nvPr/>
          </p:nvSpPr>
          <p:spPr>
            <a:xfrm>
              <a:off x="7201423" y="3540905"/>
              <a:ext cx="160949" cy="122774"/>
            </a:xfrm>
            <a:prstGeom prst="rect">
              <a:avLst/>
            </a:prstGeom>
            <a:blipFill>
              <a:blip r:embed="rId9" cstate="print"/>
              <a:stretch>
                <a:fillRect/>
              </a:stretch>
            </a:blipFill>
          </p:spPr>
          <p:txBody>
            <a:bodyPr wrap="square" lIns="0" tIns="0" rIns="0" bIns="0" rtlCol="0"/>
            <a:lstStyle/>
            <a:p>
              <a:endParaRPr/>
            </a:p>
          </p:txBody>
        </p:sp>
        <p:sp>
          <p:nvSpPr>
            <p:cNvPr id="30" name="object 30"/>
            <p:cNvSpPr/>
            <p:nvPr/>
          </p:nvSpPr>
          <p:spPr>
            <a:xfrm>
              <a:off x="4080266" y="4860290"/>
              <a:ext cx="857250" cy="1132205"/>
            </a:xfrm>
            <a:custGeom>
              <a:avLst/>
              <a:gdLst/>
              <a:ahLst/>
              <a:cxnLst/>
              <a:rect l="l" t="t" r="r" b="b"/>
              <a:pathLst>
                <a:path w="857250" h="1132204">
                  <a:moveTo>
                    <a:pt x="0" y="0"/>
                  </a:moveTo>
                  <a:lnTo>
                    <a:pt x="857098" y="1131997"/>
                  </a:lnTo>
                </a:path>
              </a:pathLst>
            </a:custGeom>
            <a:ln w="28574">
              <a:solidFill>
                <a:srgbClr val="FFFFFF"/>
              </a:solidFill>
            </a:ln>
          </p:spPr>
          <p:txBody>
            <a:bodyPr wrap="square" lIns="0" tIns="0" rIns="0" bIns="0" rtlCol="0"/>
            <a:lstStyle/>
            <a:p>
              <a:endParaRPr/>
            </a:p>
          </p:txBody>
        </p:sp>
        <p:sp>
          <p:nvSpPr>
            <p:cNvPr id="31" name="object 31"/>
            <p:cNvSpPr/>
            <p:nvPr/>
          </p:nvSpPr>
          <p:spPr>
            <a:xfrm>
              <a:off x="4885452" y="5949525"/>
              <a:ext cx="144474" cy="160449"/>
            </a:xfrm>
            <a:prstGeom prst="rect">
              <a:avLst/>
            </a:prstGeom>
            <a:blipFill>
              <a:blip r:embed="rId10" cstate="print"/>
              <a:stretch>
                <a:fillRect/>
              </a:stretch>
            </a:blipFill>
          </p:spPr>
          <p:txBody>
            <a:bodyPr wrap="square" lIns="0" tIns="0" rIns="0" bIns="0" rtlCol="0"/>
            <a:lstStyle/>
            <a:p>
              <a:endParaRPr/>
            </a:p>
          </p:txBody>
        </p:sp>
        <p:sp>
          <p:nvSpPr>
            <p:cNvPr id="32" name="object 32"/>
            <p:cNvSpPr/>
            <p:nvPr/>
          </p:nvSpPr>
          <p:spPr>
            <a:xfrm>
              <a:off x="3741492" y="4341191"/>
              <a:ext cx="1985645" cy="52069"/>
            </a:xfrm>
            <a:custGeom>
              <a:avLst/>
              <a:gdLst/>
              <a:ahLst/>
              <a:cxnLst/>
              <a:rect l="l" t="t" r="r" b="b"/>
              <a:pathLst>
                <a:path w="1985645" h="52070">
                  <a:moveTo>
                    <a:pt x="0" y="0"/>
                  </a:moveTo>
                  <a:lnTo>
                    <a:pt x="1985296" y="51624"/>
                  </a:lnTo>
                </a:path>
              </a:pathLst>
            </a:custGeom>
            <a:ln w="28574">
              <a:solidFill>
                <a:srgbClr val="FFFFFF"/>
              </a:solidFill>
            </a:ln>
          </p:spPr>
          <p:txBody>
            <a:bodyPr wrap="square" lIns="0" tIns="0" rIns="0" bIns="0" rtlCol="0"/>
            <a:lstStyle/>
            <a:p>
              <a:endParaRPr/>
            </a:p>
          </p:txBody>
        </p:sp>
        <p:sp>
          <p:nvSpPr>
            <p:cNvPr id="33" name="object 33"/>
            <p:cNvSpPr/>
            <p:nvPr/>
          </p:nvSpPr>
          <p:spPr>
            <a:xfrm>
              <a:off x="5711275" y="4331353"/>
              <a:ext cx="159449" cy="122924"/>
            </a:xfrm>
            <a:prstGeom prst="rect">
              <a:avLst/>
            </a:prstGeom>
            <a:blipFill>
              <a:blip r:embed="rId11" cstate="print"/>
              <a:stretch>
                <a:fillRect/>
              </a:stretch>
            </a:blipFill>
          </p:spPr>
          <p:txBody>
            <a:bodyPr wrap="square" lIns="0" tIns="0" rIns="0" bIns="0" rtlCol="0"/>
            <a:lstStyle/>
            <a:p>
              <a:endParaRPr/>
            </a:p>
          </p:txBody>
        </p:sp>
      </p:grpSp>
      <p:sp>
        <p:nvSpPr>
          <p:cNvPr id="34" name="object 34"/>
          <p:cNvSpPr txBox="1"/>
          <p:nvPr/>
        </p:nvSpPr>
        <p:spPr>
          <a:xfrm>
            <a:off x="9936981" y="6432413"/>
            <a:ext cx="2099945" cy="314960"/>
          </a:xfrm>
          <a:prstGeom prst="rect">
            <a:avLst/>
          </a:prstGeom>
        </p:spPr>
        <p:txBody>
          <a:bodyPr vert="horz" wrap="square" lIns="0" tIns="12700" rIns="0" bIns="0" rtlCol="0">
            <a:spAutoFit/>
          </a:bodyPr>
          <a:lstStyle/>
          <a:p>
            <a:pPr marL="12700">
              <a:lnSpc>
                <a:spcPct val="100000"/>
              </a:lnSpc>
              <a:spcBef>
                <a:spcPts val="100"/>
              </a:spcBef>
            </a:pPr>
            <a:r>
              <a:rPr sz="1900" b="1" spc="-50" dirty="0">
                <a:latin typeface="Arial"/>
                <a:cs typeface="Arial"/>
              </a:rPr>
              <a:t>PRAVEEN</a:t>
            </a:r>
            <a:r>
              <a:rPr sz="1900" b="1" spc="-80" dirty="0">
                <a:latin typeface="Arial"/>
                <a:cs typeface="Arial"/>
              </a:rPr>
              <a:t> </a:t>
            </a:r>
            <a:r>
              <a:rPr sz="1900" b="1" spc="-25" dirty="0">
                <a:latin typeface="Arial"/>
                <a:cs typeface="Arial"/>
              </a:rPr>
              <a:t>KUMAR</a:t>
            </a:r>
            <a:endParaRPr sz="1900">
              <a:latin typeface="Arial"/>
              <a:cs typeface="Arial"/>
            </a:endParaRPr>
          </a:p>
        </p:txBody>
      </p:sp>
      <p:sp>
        <p:nvSpPr>
          <p:cNvPr id="35" name="object 35"/>
          <p:cNvSpPr txBox="1"/>
          <p:nvPr/>
        </p:nvSpPr>
        <p:spPr>
          <a:xfrm>
            <a:off x="5142286" y="6011793"/>
            <a:ext cx="4150995" cy="482600"/>
          </a:xfrm>
          <a:prstGeom prst="rect">
            <a:avLst/>
          </a:prstGeom>
        </p:spPr>
        <p:txBody>
          <a:bodyPr vert="horz" wrap="square" lIns="0" tIns="12700" rIns="0" bIns="0" rtlCol="0">
            <a:spAutoFit/>
          </a:bodyPr>
          <a:lstStyle/>
          <a:p>
            <a:pPr marL="767080" marR="5080" indent="-755015">
              <a:lnSpc>
                <a:spcPct val="100000"/>
              </a:lnSpc>
              <a:spcBef>
                <a:spcPts val="100"/>
              </a:spcBef>
            </a:pPr>
            <a:r>
              <a:rPr sz="1500" b="1" spc="25" dirty="0">
                <a:solidFill>
                  <a:srgbClr val="FFFFFF"/>
                </a:solidFill>
                <a:latin typeface="Arial"/>
                <a:cs typeface="Arial"/>
              </a:rPr>
              <a:t>pH </a:t>
            </a:r>
            <a:r>
              <a:rPr sz="1500" b="1" spc="-55" dirty="0">
                <a:solidFill>
                  <a:srgbClr val="FFFFFF"/>
                </a:solidFill>
                <a:latin typeface="Arial"/>
                <a:cs typeface="Arial"/>
              </a:rPr>
              <a:t>Level, </a:t>
            </a:r>
            <a:r>
              <a:rPr sz="1500" b="1" spc="-20" dirty="0">
                <a:solidFill>
                  <a:srgbClr val="FFFFFF"/>
                </a:solidFill>
                <a:latin typeface="Arial"/>
                <a:cs typeface="Arial"/>
              </a:rPr>
              <a:t>temperature, </a:t>
            </a:r>
            <a:r>
              <a:rPr sz="1500" b="1" spc="-45" dirty="0">
                <a:solidFill>
                  <a:srgbClr val="FFFFFF"/>
                </a:solidFill>
                <a:latin typeface="Arial"/>
                <a:cs typeface="Arial"/>
              </a:rPr>
              <a:t>Dissolved </a:t>
            </a:r>
            <a:r>
              <a:rPr sz="1500" b="1" spc="-35" dirty="0">
                <a:solidFill>
                  <a:srgbClr val="FFFFFF"/>
                </a:solidFill>
                <a:latin typeface="Arial"/>
                <a:cs typeface="Arial"/>
              </a:rPr>
              <a:t>Oxygen </a:t>
            </a:r>
            <a:r>
              <a:rPr sz="1500" b="1" spc="-55" dirty="0">
                <a:solidFill>
                  <a:srgbClr val="FFFFFF"/>
                </a:solidFill>
                <a:latin typeface="Arial"/>
                <a:cs typeface="Arial"/>
              </a:rPr>
              <a:t>Level  </a:t>
            </a:r>
            <a:r>
              <a:rPr sz="1500" b="1" spc="-30" dirty="0">
                <a:solidFill>
                  <a:srgbClr val="FFFFFF"/>
                </a:solidFill>
                <a:latin typeface="Arial"/>
                <a:cs typeface="Arial"/>
              </a:rPr>
              <a:t>and </a:t>
            </a:r>
            <a:r>
              <a:rPr sz="1500" b="1" spc="-20" dirty="0">
                <a:solidFill>
                  <a:srgbClr val="FFFFFF"/>
                </a:solidFill>
                <a:latin typeface="Arial"/>
                <a:cs typeface="Arial"/>
              </a:rPr>
              <a:t>other </a:t>
            </a:r>
            <a:r>
              <a:rPr sz="1500" b="1" spc="-30" dirty="0">
                <a:solidFill>
                  <a:srgbClr val="FFFFFF"/>
                </a:solidFill>
                <a:latin typeface="Arial"/>
                <a:cs typeface="Arial"/>
              </a:rPr>
              <a:t>parameters</a:t>
            </a:r>
            <a:r>
              <a:rPr sz="1500" b="1" dirty="0">
                <a:solidFill>
                  <a:srgbClr val="FFFFFF"/>
                </a:solidFill>
                <a:latin typeface="Arial"/>
                <a:cs typeface="Arial"/>
              </a:rPr>
              <a:t> </a:t>
            </a:r>
            <a:r>
              <a:rPr sz="1500" b="1" spc="-70" dirty="0">
                <a:solidFill>
                  <a:srgbClr val="FFFFFF"/>
                </a:solidFill>
                <a:latin typeface="Arial"/>
                <a:cs typeface="Arial"/>
              </a:rPr>
              <a:t>sensors</a:t>
            </a:r>
            <a:endParaRPr sz="1500">
              <a:latin typeface="Arial"/>
              <a:cs typeface="Arial"/>
            </a:endParaRPr>
          </a:p>
        </p:txBody>
      </p:sp>
      <p:sp>
        <p:nvSpPr>
          <p:cNvPr id="36" name="object 36"/>
          <p:cNvSpPr txBox="1"/>
          <p:nvPr/>
        </p:nvSpPr>
        <p:spPr>
          <a:xfrm>
            <a:off x="5928683" y="3429075"/>
            <a:ext cx="4942205" cy="1207135"/>
          </a:xfrm>
          <a:prstGeom prst="rect">
            <a:avLst/>
          </a:prstGeom>
        </p:spPr>
        <p:txBody>
          <a:bodyPr vert="horz" wrap="square" lIns="0" tIns="12700" rIns="0" bIns="0" rtlCol="0">
            <a:spAutoFit/>
          </a:bodyPr>
          <a:lstStyle/>
          <a:p>
            <a:pPr marL="1618615">
              <a:lnSpc>
                <a:spcPct val="100000"/>
              </a:lnSpc>
              <a:spcBef>
                <a:spcPts val="100"/>
              </a:spcBef>
            </a:pPr>
            <a:r>
              <a:rPr sz="1500" b="1" spc="-30" dirty="0">
                <a:solidFill>
                  <a:srgbClr val="FFFFFF"/>
                </a:solidFill>
                <a:latin typeface="Arial"/>
                <a:cs typeface="Arial"/>
              </a:rPr>
              <a:t>Motorised </a:t>
            </a:r>
            <a:r>
              <a:rPr sz="1500" b="1" spc="-70" dirty="0">
                <a:solidFill>
                  <a:srgbClr val="FFFFFF"/>
                </a:solidFill>
                <a:latin typeface="Arial"/>
                <a:cs typeface="Arial"/>
              </a:rPr>
              <a:t>Fans </a:t>
            </a:r>
            <a:r>
              <a:rPr sz="1500" b="1" spc="-15" dirty="0">
                <a:solidFill>
                  <a:srgbClr val="FFFFFF"/>
                </a:solidFill>
                <a:latin typeface="Arial"/>
                <a:cs typeface="Arial"/>
              </a:rPr>
              <a:t>for</a:t>
            </a:r>
            <a:r>
              <a:rPr sz="1500" b="1" spc="45" dirty="0">
                <a:solidFill>
                  <a:srgbClr val="FFFFFF"/>
                </a:solidFill>
                <a:latin typeface="Arial"/>
                <a:cs typeface="Arial"/>
              </a:rPr>
              <a:t> </a:t>
            </a:r>
            <a:r>
              <a:rPr sz="1500" b="1" spc="-30" dirty="0">
                <a:solidFill>
                  <a:srgbClr val="FFFFFF"/>
                </a:solidFill>
                <a:latin typeface="Arial"/>
                <a:cs typeface="Arial"/>
              </a:rPr>
              <a:t>movement</a:t>
            </a:r>
            <a:endParaRPr sz="1500">
              <a:latin typeface="Arial"/>
              <a:cs typeface="Arial"/>
            </a:endParaRPr>
          </a:p>
          <a:p>
            <a:pPr>
              <a:lnSpc>
                <a:spcPct val="100000"/>
              </a:lnSpc>
            </a:pPr>
            <a:endParaRPr sz="2000">
              <a:latin typeface="Arial"/>
              <a:cs typeface="Arial"/>
            </a:endParaRPr>
          </a:p>
          <a:p>
            <a:pPr marL="1658620" marR="5080" indent="-1646555">
              <a:lnSpc>
                <a:spcPct val="100000"/>
              </a:lnSpc>
              <a:spcBef>
                <a:spcPts val="1600"/>
              </a:spcBef>
            </a:pPr>
            <a:r>
              <a:rPr sz="1500" b="1" dirty="0">
                <a:solidFill>
                  <a:srgbClr val="FFFFFF"/>
                </a:solidFill>
                <a:latin typeface="Arial"/>
                <a:cs typeface="Arial"/>
              </a:rPr>
              <a:t>The </a:t>
            </a:r>
            <a:r>
              <a:rPr sz="1500" b="1" spc="-35" dirty="0">
                <a:solidFill>
                  <a:srgbClr val="FFFFFF"/>
                </a:solidFill>
                <a:latin typeface="Arial"/>
                <a:cs typeface="Arial"/>
              </a:rPr>
              <a:t>main body </a:t>
            </a:r>
            <a:r>
              <a:rPr sz="1500" b="1" spc="-50" dirty="0">
                <a:solidFill>
                  <a:srgbClr val="FFFFFF"/>
                </a:solidFill>
                <a:latin typeface="Arial"/>
                <a:cs typeface="Arial"/>
              </a:rPr>
              <a:t>consisting </a:t>
            </a:r>
            <a:r>
              <a:rPr sz="1500" b="1" spc="-15" dirty="0">
                <a:solidFill>
                  <a:srgbClr val="FFFFFF"/>
                </a:solidFill>
                <a:latin typeface="Arial"/>
                <a:cs typeface="Arial"/>
              </a:rPr>
              <a:t>of </a:t>
            </a:r>
            <a:r>
              <a:rPr sz="1500" b="1" spc="-10" dirty="0">
                <a:solidFill>
                  <a:srgbClr val="FFFFFF"/>
                </a:solidFill>
                <a:latin typeface="Arial"/>
                <a:cs typeface="Arial"/>
              </a:rPr>
              <a:t>the </a:t>
            </a:r>
            <a:r>
              <a:rPr sz="1500" b="1" spc="-45" dirty="0">
                <a:solidFill>
                  <a:srgbClr val="FFFFFF"/>
                </a:solidFill>
                <a:latin typeface="Arial"/>
                <a:cs typeface="Arial"/>
              </a:rPr>
              <a:t>Testing </a:t>
            </a:r>
            <a:r>
              <a:rPr sz="1500" b="1" spc="-10" dirty="0">
                <a:solidFill>
                  <a:srgbClr val="FFFFFF"/>
                </a:solidFill>
                <a:latin typeface="Arial"/>
                <a:cs typeface="Arial"/>
              </a:rPr>
              <a:t>unit </a:t>
            </a:r>
            <a:r>
              <a:rPr sz="1500" b="1" spc="-30" dirty="0">
                <a:solidFill>
                  <a:srgbClr val="FFFFFF"/>
                </a:solidFill>
                <a:latin typeface="Arial"/>
                <a:cs typeface="Arial"/>
              </a:rPr>
              <a:t>and </a:t>
            </a:r>
            <a:r>
              <a:rPr sz="1500" b="1" spc="-60" dirty="0">
                <a:solidFill>
                  <a:srgbClr val="FFFFFF"/>
                </a:solidFill>
                <a:latin typeface="Arial"/>
                <a:cs typeface="Arial"/>
              </a:rPr>
              <a:t>sensor  </a:t>
            </a:r>
            <a:r>
              <a:rPr sz="1500" b="1" spc="-30" dirty="0">
                <a:solidFill>
                  <a:srgbClr val="FFFFFF"/>
                </a:solidFill>
                <a:latin typeface="Arial"/>
                <a:cs typeface="Arial"/>
              </a:rPr>
              <a:t>calibration</a:t>
            </a:r>
            <a:r>
              <a:rPr sz="1500" b="1" spc="-20" dirty="0">
                <a:solidFill>
                  <a:srgbClr val="FFFFFF"/>
                </a:solidFill>
                <a:latin typeface="Arial"/>
                <a:cs typeface="Arial"/>
              </a:rPr>
              <a:t> </a:t>
            </a:r>
            <a:r>
              <a:rPr sz="1500" b="1" spc="-40" dirty="0">
                <a:solidFill>
                  <a:srgbClr val="FFFFFF"/>
                </a:solidFill>
                <a:latin typeface="Arial"/>
                <a:cs typeface="Arial"/>
              </a:rPr>
              <a:t>module</a:t>
            </a:r>
            <a:endParaRPr sz="1500">
              <a:latin typeface="Arial"/>
              <a:cs typeface="Arial"/>
            </a:endParaRPr>
          </a:p>
        </p:txBody>
      </p:sp>
      <p:grpSp>
        <p:nvGrpSpPr>
          <p:cNvPr id="37" name="object 37"/>
          <p:cNvGrpSpPr/>
          <p:nvPr/>
        </p:nvGrpSpPr>
        <p:grpSpPr>
          <a:xfrm>
            <a:off x="2119353" y="2434227"/>
            <a:ext cx="4300220" cy="3862704"/>
            <a:chOff x="2119353" y="2434227"/>
            <a:chExt cx="4300220" cy="3862704"/>
          </a:xfrm>
        </p:grpSpPr>
        <p:sp>
          <p:nvSpPr>
            <p:cNvPr id="38" name="object 38"/>
            <p:cNvSpPr/>
            <p:nvPr/>
          </p:nvSpPr>
          <p:spPr>
            <a:xfrm>
              <a:off x="2138403" y="4077091"/>
              <a:ext cx="2066925" cy="999490"/>
            </a:xfrm>
            <a:custGeom>
              <a:avLst/>
              <a:gdLst/>
              <a:ahLst/>
              <a:cxnLst/>
              <a:rect l="l" t="t" r="r" b="b"/>
              <a:pathLst>
                <a:path w="2066925" h="999489">
                  <a:moveTo>
                    <a:pt x="406016" y="341624"/>
                  </a:moveTo>
                  <a:lnTo>
                    <a:pt x="360477" y="366803"/>
                  </a:lnTo>
                  <a:lnTo>
                    <a:pt x="310521" y="382785"/>
                  </a:lnTo>
                  <a:lnTo>
                    <a:pt x="258002" y="389338"/>
                  </a:lnTo>
                  <a:lnTo>
                    <a:pt x="204772" y="386229"/>
                  </a:lnTo>
                  <a:lnTo>
                    <a:pt x="152684" y="373224"/>
                  </a:lnTo>
                  <a:lnTo>
                    <a:pt x="105113" y="350941"/>
                  </a:lnTo>
                  <a:lnTo>
                    <a:pt x="64943" y="320978"/>
                  </a:lnTo>
                  <a:lnTo>
                    <a:pt x="33289" y="284619"/>
                  </a:lnTo>
                  <a:lnTo>
                    <a:pt x="11270" y="243148"/>
                  </a:lnTo>
                  <a:lnTo>
                    <a:pt x="0" y="197849"/>
                  </a:lnTo>
                  <a:lnTo>
                    <a:pt x="456" y="151542"/>
                  </a:lnTo>
                  <a:lnTo>
                    <a:pt x="12341" y="107157"/>
                  </a:lnTo>
                  <a:lnTo>
                    <a:pt x="34861" y="66140"/>
                  </a:lnTo>
                  <a:lnTo>
                    <a:pt x="67221" y="29938"/>
                  </a:lnTo>
                  <a:lnTo>
                    <a:pt x="108627" y="0"/>
                  </a:lnTo>
                </a:path>
                <a:path w="2066925" h="999489">
                  <a:moveTo>
                    <a:pt x="849565" y="960048"/>
                  </a:moveTo>
                  <a:lnTo>
                    <a:pt x="803198" y="982118"/>
                  </a:lnTo>
                  <a:lnTo>
                    <a:pt x="753252" y="995169"/>
                  </a:lnTo>
                  <a:lnTo>
                    <a:pt x="701478" y="999071"/>
                  </a:lnTo>
                  <a:lnTo>
                    <a:pt x="649624" y="993691"/>
                  </a:lnTo>
                  <a:lnTo>
                    <a:pt x="599441" y="978898"/>
                  </a:lnTo>
                  <a:lnTo>
                    <a:pt x="554043" y="955388"/>
                  </a:lnTo>
                  <a:lnTo>
                    <a:pt x="516073" y="924771"/>
                  </a:lnTo>
                  <a:lnTo>
                    <a:pt x="486527" y="888279"/>
                  </a:lnTo>
                  <a:lnTo>
                    <a:pt x="466401" y="847143"/>
                  </a:lnTo>
                  <a:lnTo>
                    <a:pt x="456691" y="802598"/>
                  </a:lnTo>
                  <a:lnTo>
                    <a:pt x="458229" y="757307"/>
                  </a:lnTo>
                  <a:lnTo>
                    <a:pt x="470673" y="714012"/>
                  </a:lnTo>
                  <a:lnTo>
                    <a:pt x="493262" y="674064"/>
                  </a:lnTo>
                  <a:lnTo>
                    <a:pt x="525230" y="638809"/>
                  </a:lnTo>
                  <a:lnTo>
                    <a:pt x="565816" y="609598"/>
                  </a:lnTo>
                </a:path>
                <a:path w="2066925" h="999489">
                  <a:moveTo>
                    <a:pt x="1968488" y="613898"/>
                  </a:moveTo>
                  <a:lnTo>
                    <a:pt x="2009639" y="647688"/>
                  </a:lnTo>
                  <a:lnTo>
                    <a:pt x="2040050" y="687508"/>
                  </a:lnTo>
                  <a:lnTo>
                    <a:pt x="2059203" y="731598"/>
                  </a:lnTo>
                  <a:lnTo>
                    <a:pt x="2066584" y="778196"/>
                  </a:lnTo>
                  <a:lnTo>
                    <a:pt x="2061676" y="825541"/>
                  </a:lnTo>
                  <a:lnTo>
                    <a:pt x="2043963" y="871873"/>
                  </a:lnTo>
                  <a:lnTo>
                    <a:pt x="2019256" y="908076"/>
                  </a:lnTo>
                  <a:lnTo>
                    <a:pt x="1987546" y="938773"/>
                  </a:lnTo>
                  <a:lnTo>
                    <a:pt x="1950027" y="963448"/>
                  </a:lnTo>
                  <a:lnTo>
                    <a:pt x="1907895" y="981587"/>
                  </a:lnTo>
                  <a:lnTo>
                    <a:pt x="1862344" y="992676"/>
                  </a:lnTo>
                  <a:lnTo>
                    <a:pt x="1814568" y="996201"/>
                  </a:lnTo>
                  <a:lnTo>
                    <a:pt x="1765763" y="991648"/>
                  </a:lnTo>
                </a:path>
              </a:pathLst>
            </a:custGeom>
            <a:ln w="38099">
              <a:solidFill>
                <a:srgbClr val="FFFF00"/>
              </a:solidFill>
            </a:ln>
          </p:spPr>
          <p:txBody>
            <a:bodyPr wrap="square" lIns="0" tIns="0" rIns="0" bIns="0" rtlCol="0"/>
            <a:lstStyle/>
            <a:p>
              <a:endParaRPr/>
            </a:p>
          </p:txBody>
        </p:sp>
        <p:sp>
          <p:nvSpPr>
            <p:cNvPr id="39" name="object 39"/>
            <p:cNvSpPr/>
            <p:nvPr/>
          </p:nvSpPr>
          <p:spPr>
            <a:xfrm>
              <a:off x="3591867" y="2495712"/>
              <a:ext cx="2683510" cy="24130"/>
            </a:xfrm>
            <a:custGeom>
              <a:avLst/>
              <a:gdLst/>
              <a:ahLst/>
              <a:cxnLst/>
              <a:rect l="l" t="t" r="r" b="b"/>
              <a:pathLst>
                <a:path w="2683510" h="24130">
                  <a:moveTo>
                    <a:pt x="0" y="23682"/>
                  </a:moveTo>
                  <a:lnTo>
                    <a:pt x="2683344" y="0"/>
                  </a:lnTo>
                </a:path>
              </a:pathLst>
            </a:custGeom>
            <a:ln w="28574">
              <a:solidFill>
                <a:srgbClr val="000000"/>
              </a:solidFill>
            </a:ln>
          </p:spPr>
          <p:txBody>
            <a:bodyPr wrap="square" lIns="0" tIns="0" rIns="0" bIns="0" rtlCol="0"/>
            <a:lstStyle/>
            <a:p>
              <a:endParaRPr/>
            </a:p>
          </p:txBody>
        </p:sp>
        <p:sp>
          <p:nvSpPr>
            <p:cNvPr id="40" name="object 40"/>
            <p:cNvSpPr/>
            <p:nvPr/>
          </p:nvSpPr>
          <p:spPr>
            <a:xfrm>
              <a:off x="6260524" y="2434227"/>
              <a:ext cx="158649" cy="122979"/>
            </a:xfrm>
            <a:prstGeom prst="rect">
              <a:avLst/>
            </a:prstGeom>
            <a:blipFill>
              <a:blip r:embed="rId12" cstate="print"/>
              <a:stretch>
                <a:fillRect/>
              </a:stretch>
            </a:blipFill>
          </p:spPr>
          <p:txBody>
            <a:bodyPr wrap="square" lIns="0" tIns="0" rIns="0" bIns="0" rtlCol="0"/>
            <a:lstStyle/>
            <a:p>
              <a:endParaRPr/>
            </a:p>
          </p:txBody>
        </p:sp>
        <p:sp>
          <p:nvSpPr>
            <p:cNvPr id="41" name="object 41"/>
            <p:cNvSpPr/>
            <p:nvPr/>
          </p:nvSpPr>
          <p:spPr>
            <a:xfrm>
              <a:off x="2571969" y="6234887"/>
              <a:ext cx="452120" cy="8255"/>
            </a:xfrm>
            <a:custGeom>
              <a:avLst/>
              <a:gdLst/>
              <a:ahLst/>
              <a:cxnLst/>
              <a:rect l="l" t="t" r="r" b="b"/>
              <a:pathLst>
                <a:path w="452119" h="8254">
                  <a:moveTo>
                    <a:pt x="451974" y="8049"/>
                  </a:moveTo>
                  <a:lnTo>
                    <a:pt x="0" y="0"/>
                  </a:lnTo>
                </a:path>
              </a:pathLst>
            </a:custGeom>
            <a:ln w="28574">
              <a:solidFill>
                <a:srgbClr val="FFFFFF"/>
              </a:solidFill>
            </a:ln>
          </p:spPr>
          <p:txBody>
            <a:bodyPr wrap="square" lIns="0" tIns="0" rIns="0" bIns="0" rtlCol="0"/>
            <a:lstStyle/>
            <a:p>
              <a:endParaRPr/>
            </a:p>
          </p:txBody>
        </p:sp>
        <p:sp>
          <p:nvSpPr>
            <p:cNvPr id="42" name="object 42"/>
            <p:cNvSpPr/>
            <p:nvPr/>
          </p:nvSpPr>
          <p:spPr>
            <a:xfrm>
              <a:off x="2428025" y="6173400"/>
              <a:ext cx="159082" cy="122974"/>
            </a:xfrm>
            <a:prstGeom prst="rect">
              <a:avLst/>
            </a:prstGeom>
            <a:blipFill>
              <a:blip r:embed="rId13" cstate="print"/>
              <a:stretch>
                <a:fillRect/>
              </a:stretch>
            </a:blipFill>
          </p:spPr>
          <p:txBody>
            <a:bodyPr wrap="square" lIns="0" tIns="0" rIns="0" bIns="0" rtlCol="0"/>
            <a:lstStyle/>
            <a:p>
              <a:endParaRPr/>
            </a:p>
          </p:txBody>
        </p:sp>
      </p:grpSp>
      <p:sp>
        <p:nvSpPr>
          <p:cNvPr id="43" name="object 43"/>
          <p:cNvSpPr txBox="1"/>
          <p:nvPr/>
        </p:nvSpPr>
        <p:spPr>
          <a:xfrm>
            <a:off x="6659797" y="2327343"/>
            <a:ext cx="4110990" cy="234950"/>
          </a:xfrm>
          <a:prstGeom prst="rect">
            <a:avLst/>
          </a:prstGeom>
          <a:solidFill>
            <a:srgbClr val="000000"/>
          </a:solidFill>
        </p:spPr>
        <p:txBody>
          <a:bodyPr vert="horz" wrap="square" lIns="0" tIns="0" rIns="0" bIns="0" rtlCol="0">
            <a:spAutoFit/>
          </a:bodyPr>
          <a:lstStyle/>
          <a:p>
            <a:pPr marL="19050">
              <a:lnSpc>
                <a:spcPts val="1739"/>
              </a:lnSpc>
            </a:pPr>
            <a:r>
              <a:rPr sz="1500" b="1" dirty="0">
                <a:solidFill>
                  <a:srgbClr val="FFFFFF"/>
                </a:solidFill>
                <a:latin typeface="Arial"/>
                <a:cs typeface="Arial"/>
              </a:rPr>
              <a:t>The </a:t>
            </a:r>
            <a:r>
              <a:rPr sz="1500" b="1" spc="-15" dirty="0">
                <a:solidFill>
                  <a:srgbClr val="FFFFFF"/>
                </a:solidFill>
                <a:latin typeface="Arial"/>
                <a:cs typeface="Arial"/>
              </a:rPr>
              <a:t>MCU </a:t>
            </a:r>
            <a:r>
              <a:rPr sz="1500" b="1" spc="-20" dirty="0">
                <a:solidFill>
                  <a:srgbClr val="FFFFFF"/>
                </a:solidFill>
                <a:latin typeface="Arial"/>
                <a:cs typeface="Arial"/>
              </a:rPr>
              <a:t>which </a:t>
            </a:r>
            <a:r>
              <a:rPr sz="1500" b="1" spc="5" dirty="0">
                <a:solidFill>
                  <a:srgbClr val="FFFFFF"/>
                </a:solidFill>
                <a:latin typeface="Arial"/>
                <a:cs typeface="Arial"/>
              </a:rPr>
              <a:t>will </a:t>
            </a:r>
            <a:r>
              <a:rPr sz="1500" b="1" spc="-40" dirty="0">
                <a:solidFill>
                  <a:srgbClr val="FFFFFF"/>
                </a:solidFill>
                <a:latin typeface="Arial"/>
                <a:cs typeface="Arial"/>
              </a:rPr>
              <a:t>store </a:t>
            </a:r>
            <a:r>
              <a:rPr sz="1500" b="1" spc="-30" dirty="0">
                <a:solidFill>
                  <a:srgbClr val="FFFFFF"/>
                </a:solidFill>
                <a:latin typeface="Arial"/>
                <a:cs typeface="Arial"/>
              </a:rPr>
              <a:t>and stream </a:t>
            </a:r>
            <a:r>
              <a:rPr sz="1500" b="1" spc="-10" dirty="0">
                <a:solidFill>
                  <a:srgbClr val="FFFFFF"/>
                </a:solidFill>
                <a:latin typeface="Arial"/>
                <a:cs typeface="Arial"/>
              </a:rPr>
              <a:t>the</a:t>
            </a:r>
            <a:r>
              <a:rPr sz="1500" b="1" spc="5" dirty="0">
                <a:solidFill>
                  <a:srgbClr val="FFFFFF"/>
                </a:solidFill>
                <a:latin typeface="Arial"/>
                <a:cs typeface="Arial"/>
              </a:rPr>
              <a:t> </a:t>
            </a:r>
            <a:r>
              <a:rPr sz="1500" b="1" spc="-5" dirty="0">
                <a:solidFill>
                  <a:srgbClr val="FFFFFF"/>
                </a:solidFill>
                <a:latin typeface="Arial"/>
                <a:cs typeface="Arial"/>
              </a:rPr>
              <a:t>data</a:t>
            </a:r>
            <a:endParaRPr sz="1500">
              <a:latin typeface="Arial"/>
              <a:cs typeface="Arial"/>
            </a:endParaRPr>
          </a:p>
        </p:txBody>
      </p:sp>
      <p:sp>
        <p:nvSpPr>
          <p:cNvPr id="44" name="object 44"/>
          <p:cNvSpPr txBox="1"/>
          <p:nvPr/>
        </p:nvSpPr>
        <p:spPr>
          <a:xfrm>
            <a:off x="6659797" y="2561848"/>
            <a:ext cx="4123690" cy="222885"/>
          </a:xfrm>
          <a:prstGeom prst="rect">
            <a:avLst/>
          </a:prstGeom>
          <a:solidFill>
            <a:srgbClr val="000000"/>
          </a:solidFill>
        </p:spPr>
        <p:txBody>
          <a:bodyPr vert="horz" wrap="square" lIns="0" tIns="0" rIns="0" bIns="0" rtlCol="0">
            <a:spAutoFit/>
          </a:bodyPr>
          <a:lstStyle/>
          <a:p>
            <a:pPr>
              <a:lnSpc>
                <a:spcPts val="1695"/>
              </a:lnSpc>
            </a:pPr>
            <a:r>
              <a:rPr sz="1500" b="1" spc="-50" dirty="0">
                <a:solidFill>
                  <a:srgbClr val="FFFFFF"/>
                </a:solidFill>
                <a:latin typeface="Arial"/>
                <a:cs typeface="Arial"/>
              </a:rPr>
              <a:t>on </a:t>
            </a:r>
            <a:r>
              <a:rPr sz="1500" b="1" spc="-10" dirty="0">
                <a:solidFill>
                  <a:srgbClr val="FFFFFF"/>
                </a:solidFill>
                <a:latin typeface="Arial"/>
                <a:cs typeface="Arial"/>
              </a:rPr>
              <a:t>the </a:t>
            </a:r>
            <a:r>
              <a:rPr sz="1500" b="1" spc="15" dirty="0">
                <a:solidFill>
                  <a:srgbClr val="FFFFFF"/>
                </a:solidFill>
                <a:latin typeface="Arial"/>
                <a:cs typeface="Arial"/>
              </a:rPr>
              <a:t>web </a:t>
            </a:r>
            <a:r>
              <a:rPr sz="1500" b="1" spc="-40" dirty="0">
                <a:solidFill>
                  <a:srgbClr val="FFFFFF"/>
                </a:solidFill>
                <a:latin typeface="Arial"/>
                <a:cs typeface="Arial"/>
              </a:rPr>
              <a:t>server </a:t>
            </a:r>
            <a:r>
              <a:rPr sz="1500" b="1" spc="-25" dirty="0">
                <a:solidFill>
                  <a:srgbClr val="FFFFFF"/>
                </a:solidFill>
                <a:latin typeface="Arial"/>
                <a:cs typeface="Arial"/>
              </a:rPr>
              <a:t>through </a:t>
            </a:r>
            <a:r>
              <a:rPr sz="1500" b="1" spc="10" dirty="0">
                <a:solidFill>
                  <a:srgbClr val="FFFFFF"/>
                </a:solidFill>
                <a:latin typeface="Arial"/>
                <a:cs typeface="Arial"/>
              </a:rPr>
              <a:t>PHP </a:t>
            </a:r>
            <a:r>
              <a:rPr sz="1500" b="1" spc="-25" dirty="0">
                <a:solidFill>
                  <a:srgbClr val="FFFFFF"/>
                </a:solidFill>
                <a:latin typeface="Arial"/>
                <a:cs typeface="Arial"/>
              </a:rPr>
              <a:t>POST</a:t>
            </a:r>
            <a:r>
              <a:rPr sz="1500" b="1" spc="-20" dirty="0">
                <a:solidFill>
                  <a:srgbClr val="FFFFFF"/>
                </a:solidFill>
                <a:latin typeface="Arial"/>
                <a:cs typeface="Arial"/>
              </a:rPr>
              <a:t> </a:t>
            </a:r>
            <a:r>
              <a:rPr sz="1500" b="1" spc="-25" dirty="0">
                <a:solidFill>
                  <a:srgbClr val="FFFFFF"/>
                </a:solidFill>
                <a:latin typeface="Arial"/>
                <a:cs typeface="Arial"/>
              </a:rPr>
              <a:t>method.</a:t>
            </a:r>
            <a:endParaRPr sz="1500">
              <a:latin typeface="Arial"/>
              <a:cs typeface="Arial"/>
            </a:endParaRPr>
          </a:p>
        </p:txBody>
      </p:sp>
      <p:sp>
        <p:nvSpPr>
          <p:cNvPr id="45" name="object 45"/>
          <p:cNvSpPr txBox="1"/>
          <p:nvPr/>
        </p:nvSpPr>
        <p:spPr>
          <a:xfrm>
            <a:off x="723982" y="5781269"/>
            <a:ext cx="1600835" cy="939800"/>
          </a:xfrm>
          <a:prstGeom prst="rect">
            <a:avLst/>
          </a:prstGeom>
        </p:spPr>
        <p:txBody>
          <a:bodyPr vert="horz" wrap="square" lIns="0" tIns="12700" rIns="0" bIns="0" rtlCol="0">
            <a:spAutoFit/>
          </a:bodyPr>
          <a:lstStyle/>
          <a:p>
            <a:pPr marL="12065" marR="5080" algn="ctr">
              <a:lnSpc>
                <a:spcPct val="100000"/>
              </a:lnSpc>
              <a:spcBef>
                <a:spcPts val="100"/>
              </a:spcBef>
            </a:pPr>
            <a:r>
              <a:rPr sz="1500" b="1" spc="-10" dirty="0">
                <a:solidFill>
                  <a:srgbClr val="FFFFFF"/>
                </a:solidFill>
                <a:latin typeface="Arial"/>
                <a:cs typeface="Arial"/>
              </a:rPr>
              <a:t>Air </a:t>
            </a:r>
            <a:r>
              <a:rPr sz="1500" b="1" spc="-55" dirty="0">
                <a:solidFill>
                  <a:srgbClr val="FFFFFF"/>
                </a:solidFill>
                <a:latin typeface="Arial"/>
                <a:cs typeface="Arial"/>
              </a:rPr>
              <a:t>holes </a:t>
            </a:r>
            <a:r>
              <a:rPr sz="1500" b="1" spc="-15" dirty="0">
                <a:solidFill>
                  <a:srgbClr val="FFFFFF"/>
                </a:solidFill>
                <a:latin typeface="Arial"/>
                <a:cs typeface="Arial"/>
              </a:rPr>
              <a:t>for  </a:t>
            </a:r>
            <a:r>
              <a:rPr sz="1500" b="1" spc="-45" dirty="0">
                <a:solidFill>
                  <a:srgbClr val="FFFFFF"/>
                </a:solidFill>
                <a:latin typeface="Arial"/>
                <a:cs typeface="Arial"/>
              </a:rPr>
              <a:t>Dissolved</a:t>
            </a:r>
            <a:r>
              <a:rPr sz="1500" b="1" spc="-100" dirty="0">
                <a:solidFill>
                  <a:srgbClr val="FFFFFF"/>
                </a:solidFill>
                <a:latin typeface="Arial"/>
                <a:cs typeface="Arial"/>
              </a:rPr>
              <a:t> </a:t>
            </a:r>
            <a:r>
              <a:rPr sz="1500" b="1" spc="-35" dirty="0">
                <a:solidFill>
                  <a:srgbClr val="FFFFFF"/>
                </a:solidFill>
                <a:latin typeface="Arial"/>
                <a:cs typeface="Arial"/>
              </a:rPr>
              <a:t>Oxygen  </a:t>
            </a:r>
            <a:r>
              <a:rPr sz="1500" b="1" spc="-55" dirty="0">
                <a:solidFill>
                  <a:srgbClr val="FFFFFF"/>
                </a:solidFill>
                <a:latin typeface="Arial"/>
                <a:cs typeface="Arial"/>
              </a:rPr>
              <a:t>Test </a:t>
            </a:r>
            <a:r>
              <a:rPr sz="1500" b="1" spc="-30" dirty="0">
                <a:solidFill>
                  <a:srgbClr val="FFFFFF"/>
                </a:solidFill>
                <a:latin typeface="Arial"/>
                <a:cs typeface="Arial"/>
              </a:rPr>
              <a:t>and </a:t>
            </a:r>
            <a:r>
              <a:rPr sz="1500" b="1" spc="-60" dirty="0">
                <a:solidFill>
                  <a:srgbClr val="FFFFFF"/>
                </a:solidFill>
                <a:latin typeface="Arial"/>
                <a:cs typeface="Arial"/>
              </a:rPr>
              <a:t>easy  </a:t>
            </a:r>
            <a:r>
              <a:rPr sz="1500" b="1" spc="-30" dirty="0">
                <a:solidFill>
                  <a:srgbClr val="FFFFFF"/>
                </a:solidFill>
                <a:latin typeface="Arial"/>
                <a:cs typeface="Arial"/>
              </a:rPr>
              <a:t>movement</a:t>
            </a:r>
            <a:endParaRPr sz="1500">
              <a:latin typeface="Arial"/>
              <a:cs typeface="Arial"/>
            </a:endParaRPr>
          </a:p>
        </p:txBody>
      </p:sp>
      <p:sp>
        <p:nvSpPr>
          <p:cNvPr id="46" name="object 46"/>
          <p:cNvSpPr txBox="1"/>
          <p:nvPr/>
        </p:nvSpPr>
        <p:spPr>
          <a:xfrm>
            <a:off x="2624921" y="2746696"/>
            <a:ext cx="1652905" cy="622300"/>
          </a:xfrm>
          <a:prstGeom prst="rect">
            <a:avLst/>
          </a:prstGeom>
        </p:spPr>
        <p:txBody>
          <a:bodyPr vert="horz" wrap="square" lIns="0" tIns="12700" rIns="0" bIns="0" rtlCol="0">
            <a:spAutoFit/>
          </a:bodyPr>
          <a:lstStyle/>
          <a:p>
            <a:pPr marL="12700">
              <a:lnSpc>
                <a:spcPct val="100000"/>
              </a:lnSpc>
              <a:spcBef>
                <a:spcPts val="100"/>
              </a:spcBef>
            </a:pPr>
            <a:r>
              <a:rPr sz="1500" b="1" spc="-35" dirty="0">
                <a:latin typeface="Arial"/>
                <a:cs typeface="Arial"/>
              </a:rPr>
              <a:t>Above </a:t>
            </a:r>
            <a:r>
              <a:rPr sz="1500" b="1" spc="-10" dirty="0">
                <a:latin typeface="Arial"/>
                <a:cs typeface="Arial"/>
              </a:rPr>
              <a:t>the</a:t>
            </a:r>
            <a:r>
              <a:rPr sz="1500" b="1" spc="-55" dirty="0">
                <a:latin typeface="Arial"/>
                <a:cs typeface="Arial"/>
              </a:rPr>
              <a:t> </a:t>
            </a:r>
            <a:r>
              <a:rPr sz="1500" b="1" spc="-25" dirty="0">
                <a:latin typeface="Arial"/>
                <a:cs typeface="Arial"/>
              </a:rPr>
              <a:t>Surface</a:t>
            </a:r>
            <a:endParaRPr sz="1500">
              <a:latin typeface="Arial"/>
              <a:cs typeface="Arial"/>
            </a:endParaRPr>
          </a:p>
          <a:p>
            <a:pPr marL="22225">
              <a:lnSpc>
                <a:spcPct val="100000"/>
              </a:lnSpc>
              <a:spcBef>
                <a:spcPts val="1095"/>
              </a:spcBef>
            </a:pPr>
            <a:r>
              <a:rPr sz="1500" b="1" spc="-20" dirty="0">
                <a:solidFill>
                  <a:srgbClr val="FFFFFF"/>
                </a:solidFill>
                <a:latin typeface="Arial"/>
                <a:cs typeface="Arial"/>
              </a:rPr>
              <a:t>Under </a:t>
            </a:r>
            <a:r>
              <a:rPr sz="1500" b="1" spc="-10" dirty="0">
                <a:solidFill>
                  <a:srgbClr val="FFFFFF"/>
                </a:solidFill>
                <a:latin typeface="Arial"/>
                <a:cs typeface="Arial"/>
              </a:rPr>
              <a:t>the</a:t>
            </a:r>
            <a:r>
              <a:rPr sz="1500" b="1" spc="-55" dirty="0">
                <a:solidFill>
                  <a:srgbClr val="FFFFFF"/>
                </a:solidFill>
                <a:latin typeface="Arial"/>
                <a:cs typeface="Arial"/>
              </a:rPr>
              <a:t> </a:t>
            </a:r>
            <a:r>
              <a:rPr sz="1500" b="1" spc="-35" dirty="0">
                <a:solidFill>
                  <a:srgbClr val="FFFFFF"/>
                </a:solidFill>
                <a:latin typeface="Arial"/>
                <a:cs typeface="Arial"/>
              </a:rPr>
              <a:t>surface</a:t>
            </a:r>
            <a:endParaRPr sz="150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FFD866"/>
          </a:solidFill>
        </p:spPr>
        <p:txBody>
          <a:bodyPr wrap="square" lIns="0" tIns="0" rIns="0" bIns="0" rtlCol="0"/>
          <a:lstStyle/>
          <a:p>
            <a:endParaRPr/>
          </a:p>
        </p:txBody>
      </p:sp>
      <p:sp>
        <p:nvSpPr>
          <p:cNvPr id="3" name="object 3"/>
          <p:cNvSpPr txBox="1"/>
          <p:nvPr/>
        </p:nvSpPr>
        <p:spPr>
          <a:xfrm>
            <a:off x="456718" y="6075483"/>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13</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838200" y="251180"/>
            <a:ext cx="10515600" cy="1553454"/>
          </a:xfrm>
          <a:prstGeom prst="rect">
            <a:avLst/>
          </a:prstGeom>
        </p:spPr>
        <p:txBody>
          <a:bodyPr vert="horz" wrap="square" lIns="0" tIns="507190" rIns="0" bIns="0" rtlCol="0">
            <a:spAutoFit/>
          </a:bodyPr>
          <a:lstStyle/>
          <a:p>
            <a:pPr algn="ctr">
              <a:lnSpc>
                <a:spcPct val="100000"/>
              </a:lnSpc>
              <a:spcBef>
                <a:spcPts val="495"/>
              </a:spcBef>
            </a:pPr>
            <a:r>
              <a:rPr lang="en-IN" spc="-645" dirty="0"/>
              <a:t>Innovators</a:t>
            </a:r>
            <a:endParaRPr spc="-645" dirty="0"/>
          </a:p>
          <a:p>
            <a:pPr algn="ctr">
              <a:lnSpc>
                <a:spcPct val="100000"/>
              </a:lnSpc>
              <a:spcBef>
                <a:spcPts val="150"/>
              </a:spcBef>
            </a:pPr>
            <a:r>
              <a:rPr sz="2200" spc="-125" dirty="0"/>
              <a:t>Virtual</a:t>
            </a:r>
            <a:r>
              <a:rPr sz="2200" spc="-114" dirty="0"/>
              <a:t> </a:t>
            </a:r>
            <a:r>
              <a:rPr sz="2200" spc="-180" dirty="0"/>
              <a:t>Representation</a:t>
            </a:r>
            <a:endParaRPr sz="2200" dirty="0"/>
          </a:p>
        </p:txBody>
      </p:sp>
      <p:grpSp>
        <p:nvGrpSpPr>
          <p:cNvPr id="8" name="object 8"/>
          <p:cNvGrpSpPr/>
          <p:nvPr/>
        </p:nvGrpSpPr>
        <p:grpSpPr>
          <a:xfrm>
            <a:off x="354599" y="0"/>
            <a:ext cx="4209415" cy="6735445"/>
            <a:chOff x="354599" y="0"/>
            <a:chExt cx="4209415" cy="6735445"/>
          </a:xfrm>
        </p:grpSpPr>
        <p:sp>
          <p:nvSpPr>
            <p:cNvPr id="9" name="object 9"/>
            <p:cNvSpPr/>
            <p:nvPr/>
          </p:nvSpPr>
          <p:spPr>
            <a:xfrm>
              <a:off x="2785844" y="0"/>
              <a:ext cx="1777871" cy="1850771"/>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486819" y="2010858"/>
              <a:ext cx="3491229" cy="1040130"/>
            </a:xfrm>
            <a:custGeom>
              <a:avLst/>
              <a:gdLst/>
              <a:ahLst/>
              <a:cxnLst/>
              <a:rect l="l" t="t" r="r" b="b"/>
              <a:pathLst>
                <a:path w="3491229" h="1040130">
                  <a:moveTo>
                    <a:pt x="0" y="1039560"/>
                  </a:moveTo>
                  <a:lnTo>
                    <a:pt x="628" y="1000128"/>
                  </a:lnTo>
                  <a:lnTo>
                    <a:pt x="3787" y="960933"/>
                  </a:lnTo>
                  <a:lnTo>
                    <a:pt x="9445" y="922011"/>
                  </a:lnTo>
                  <a:lnTo>
                    <a:pt x="17565" y="883397"/>
                  </a:lnTo>
                  <a:lnTo>
                    <a:pt x="28115" y="845126"/>
                  </a:lnTo>
                  <a:lnTo>
                    <a:pt x="41061" y="807234"/>
                  </a:lnTo>
                  <a:lnTo>
                    <a:pt x="56367" y="769756"/>
                  </a:lnTo>
                  <a:lnTo>
                    <a:pt x="74001" y="732728"/>
                  </a:lnTo>
                  <a:lnTo>
                    <a:pt x="93927" y="696186"/>
                  </a:lnTo>
                  <a:lnTo>
                    <a:pt x="116113" y="660164"/>
                  </a:lnTo>
                  <a:lnTo>
                    <a:pt x="140523" y="624699"/>
                  </a:lnTo>
                  <a:lnTo>
                    <a:pt x="167125" y="589825"/>
                  </a:lnTo>
                  <a:lnTo>
                    <a:pt x="195882" y="555579"/>
                  </a:lnTo>
                  <a:lnTo>
                    <a:pt x="226763" y="521995"/>
                  </a:lnTo>
                  <a:lnTo>
                    <a:pt x="259732" y="489109"/>
                  </a:lnTo>
                  <a:lnTo>
                    <a:pt x="294755" y="456957"/>
                  </a:lnTo>
                  <a:lnTo>
                    <a:pt x="331799" y="425574"/>
                  </a:lnTo>
                  <a:lnTo>
                    <a:pt x="370829" y="394996"/>
                  </a:lnTo>
                  <a:lnTo>
                    <a:pt x="411811" y="365257"/>
                  </a:lnTo>
                  <a:lnTo>
                    <a:pt x="454711" y="336395"/>
                  </a:lnTo>
                  <a:lnTo>
                    <a:pt x="499496" y="308443"/>
                  </a:lnTo>
                  <a:lnTo>
                    <a:pt x="546130" y="281438"/>
                  </a:lnTo>
                  <a:lnTo>
                    <a:pt x="594580" y="255414"/>
                  </a:lnTo>
                  <a:lnTo>
                    <a:pt x="644812" y="230408"/>
                  </a:lnTo>
                  <a:lnTo>
                    <a:pt x="696791" y="206456"/>
                  </a:lnTo>
                  <a:lnTo>
                    <a:pt x="750485" y="183591"/>
                  </a:lnTo>
                  <a:lnTo>
                    <a:pt x="805857" y="161850"/>
                  </a:lnTo>
                  <a:lnTo>
                    <a:pt x="862875" y="141269"/>
                  </a:lnTo>
                  <a:lnTo>
                    <a:pt x="908145" y="126149"/>
                  </a:lnTo>
                  <a:lnTo>
                    <a:pt x="953974" y="111884"/>
                  </a:lnTo>
                  <a:lnTo>
                    <a:pt x="1000331" y="98473"/>
                  </a:lnTo>
                  <a:lnTo>
                    <a:pt x="1047183" y="85919"/>
                  </a:lnTo>
                  <a:lnTo>
                    <a:pt x="1094497" y="74219"/>
                  </a:lnTo>
                  <a:lnTo>
                    <a:pt x="1142241" y="63375"/>
                  </a:lnTo>
                  <a:lnTo>
                    <a:pt x="1190382" y="53386"/>
                  </a:lnTo>
                  <a:lnTo>
                    <a:pt x="1238889" y="44253"/>
                  </a:lnTo>
                  <a:lnTo>
                    <a:pt x="1287727" y="35976"/>
                  </a:lnTo>
                  <a:lnTo>
                    <a:pt x="1336866" y="28554"/>
                  </a:lnTo>
                  <a:lnTo>
                    <a:pt x="1386272" y="21988"/>
                  </a:lnTo>
                  <a:lnTo>
                    <a:pt x="1435912" y="16278"/>
                  </a:lnTo>
                  <a:lnTo>
                    <a:pt x="1485755" y="11425"/>
                  </a:lnTo>
                  <a:lnTo>
                    <a:pt x="1535767" y="7427"/>
                  </a:lnTo>
                  <a:lnTo>
                    <a:pt x="1585917" y="4286"/>
                  </a:lnTo>
                  <a:lnTo>
                    <a:pt x="1636171" y="2000"/>
                  </a:lnTo>
                  <a:lnTo>
                    <a:pt x="1686497" y="572"/>
                  </a:lnTo>
                  <a:lnTo>
                    <a:pt x="1736863" y="0"/>
                  </a:lnTo>
                  <a:lnTo>
                    <a:pt x="1787235" y="284"/>
                  </a:lnTo>
                  <a:lnTo>
                    <a:pt x="1837583" y="1425"/>
                  </a:lnTo>
                  <a:lnTo>
                    <a:pt x="1887872" y="3423"/>
                  </a:lnTo>
                  <a:lnTo>
                    <a:pt x="1938070" y="6278"/>
                  </a:lnTo>
                  <a:lnTo>
                    <a:pt x="1988146" y="9989"/>
                  </a:lnTo>
                  <a:lnTo>
                    <a:pt x="2038066" y="14558"/>
                  </a:lnTo>
                  <a:lnTo>
                    <a:pt x="2087797" y="19984"/>
                  </a:lnTo>
                  <a:lnTo>
                    <a:pt x="2137308" y="26267"/>
                  </a:lnTo>
                  <a:lnTo>
                    <a:pt x="2186566" y="33408"/>
                  </a:lnTo>
                  <a:lnTo>
                    <a:pt x="2235538" y="41406"/>
                  </a:lnTo>
                  <a:lnTo>
                    <a:pt x="2284192" y="50262"/>
                  </a:lnTo>
                  <a:lnTo>
                    <a:pt x="2332495" y="59975"/>
                  </a:lnTo>
                  <a:lnTo>
                    <a:pt x="2380415" y="70546"/>
                  </a:lnTo>
                  <a:lnTo>
                    <a:pt x="2427918" y="81974"/>
                  </a:lnTo>
                  <a:lnTo>
                    <a:pt x="2474974" y="94261"/>
                  </a:lnTo>
                  <a:lnTo>
                    <a:pt x="2521548" y="107405"/>
                  </a:lnTo>
                  <a:lnTo>
                    <a:pt x="2567609" y="121408"/>
                  </a:lnTo>
                  <a:lnTo>
                    <a:pt x="2613124" y="136269"/>
                  </a:lnTo>
                  <a:lnTo>
                    <a:pt x="2670477" y="156524"/>
                  </a:lnTo>
                  <a:lnTo>
                    <a:pt x="2726204" y="177948"/>
                  </a:lnTo>
                  <a:lnTo>
                    <a:pt x="2780270" y="200505"/>
                  </a:lnTo>
                  <a:lnTo>
                    <a:pt x="2832640" y="224160"/>
                  </a:lnTo>
                  <a:lnTo>
                    <a:pt x="2883280" y="248878"/>
                  </a:lnTo>
                  <a:lnTo>
                    <a:pt x="2932156" y="274624"/>
                  </a:lnTo>
                  <a:lnTo>
                    <a:pt x="2979232" y="301362"/>
                  </a:lnTo>
                  <a:lnTo>
                    <a:pt x="3024473" y="329057"/>
                  </a:lnTo>
                  <a:lnTo>
                    <a:pt x="3067846" y="357674"/>
                  </a:lnTo>
                  <a:lnTo>
                    <a:pt x="3109316" y="387177"/>
                  </a:lnTo>
                  <a:lnTo>
                    <a:pt x="3148847" y="417531"/>
                  </a:lnTo>
                  <a:lnTo>
                    <a:pt x="3186405" y="448702"/>
                  </a:lnTo>
                  <a:lnTo>
                    <a:pt x="3221955" y="480652"/>
                  </a:lnTo>
                  <a:lnTo>
                    <a:pt x="3255464" y="513348"/>
                  </a:lnTo>
                  <a:lnTo>
                    <a:pt x="3286895" y="546754"/>
                  </a:lnTo>
                  <a:lnTo>
                    <a:pt x="3316215" y="580835"/>
                  </a:lnTo>
                  <a:lnTo>
                    <a:pt x="3343388" y="615555"/>
                  </a:lnTo>
                  <a:lnTo>
                    <a:pt x="3368381" y="650880"/>
                  </a:lnTo>
                  <a:lnTo>
                    <a:pt x="3391157" y="686773"/>
                  </a:lnTo>
                  <a:lnTo>
                    <a:pt x="3411684" y="723199"/>
                  </a:lnTo>
                  <a:lnTo>
                    <a:pt x="3429925" y="760124"/>
                  </a:lnTo>
                  <a:lnTo>
                    <a:pt x="3445847" y="797512"/>
                  </a:lnTo>
                  <a:lnTo>
                    <a:pt x="3459415" y="835327"/>
                  </a:lnTo>
                  <a:lnTo>
                    <a:pt x="3470593" y="873535"/>
                  </a:lnTo>
                  <a:lnTo>
                    <a:pt x="3479348" y="912100"/>
                  </a:lnTo>
                  <a:lnTo>
                    <a:pt x="3485644" y="950987"/>
                  </a:lnTo>
                  <a:lnTo>
                    <a:pt x="3489447" y="990160"/>
                  </a:lnTo>
                  <a:lnTo>
                    <a:pt x="3490722" y="1029585"/>
                  </a:lnTo>
                </a:path>
              </a:pathLst>
            </a:custGeom>
            <a:ln w="114299">
              <a:solidFill>
                <a:srgbClr val="000000"/>
              </a:solidFill>
            </a:ln>
          </p:spPr>
          <p:txBody>
            <a:bodyPr wrap="square" lIns="0" tIns="0" rIns="0" bIns="0" rtlCol="0"/>
            <a:lstStyle/>
            <a:p>
              <a:endParaRPr/>
            </a:p>
          </p:txBody>
        </p:sp>
        <p:sp>
          <p:nvSpPr>
            <p:cNvPr id="11" name="object 11"/>
            <p:cNvSpPr/>
            <p:nvPr/>
          </p:nvSpPr>
          <p:spPr>
            <a:xfrm>
              <a:off x="486819" y="3040518"/>
              <a:ext cx="3491229" cy="795020"/>
            </a:xfrm>
            <a:custGeom>
              <a:avLst/>
              <a:gdLst/>
              <a:ahLst/>
              <a:cxnLst/>
              <a:rect l="l" t="t" r="r" b="b"/>
              <a:pathLst>
                <a:path w="3491229" h="795020">
                  <a:moveTo>
                    <a:pt x="0" y="9899"/>
                  </a:moveTo>
                  <a:lnTo>
                    <a:pt x="3490797" y="0"/>
                  </a:lnTo>
                </a:path>
                <a:path w="3491229" h="795020">
                  <a:moveTo>
                    <a:pt x="0" y="9899"/>
                  </a:moveTo>
                  <a:lnTo>
                    <a:pt x="54899" y="794398"/>
                  </a:lnTo>
                </a:path>
              </a:pathLst>
            </a:custGeom>
            <a:ln w="19049">
              <a:solidFill>
                <a:srgbClr val="95546D"/>
              </a:solidFill>
            </a:ln>
          </p:spPr>
          <p:txBody>
            <a:bodyPr wrap="square" lIns="0" tIns="0" rIns="0" bIns="0" rtlCol="0"/>
            <a:lstStyle/>
            <a:p>
              <a:endParaRPr/>
            </a:p>
          </p:txBody>
        </p:sp>
        <p:sp>
          <p:nvSpPr>
            <p:cNvPr id="12" name="object 12"/>
            <p:cNvSpPr/>
            <p:nvPr/>
          </p:nvSpPr>
          <p:spPr>
            <a:xfrm>
              <a:off x="504998" y="3800217"/>
              <a:ext cx="841375" cy="51435"/>
            </a:xfrm>
            <a:custGeom>
              <a:avLst/>
              <a:gdLst/>
              <a:ahLst/>
              <a:cxnLst/>
              <a:rect l="l" t="t" r="r" b="b"/>
              <a:pathLst>
                <a:path w="841375" h="51435">
                  <a:moveTo>
                    <a:pt x="0" y="0"/>
                  </a:moveTo>
                  <a:lnTo>
                    <a:pt x="841198" y="50999"/>
                  </a:lnTo>
                </a:path>
              </a:pathLst>
            </a:custGeom>
            <a:ln w="28574">
              <a:solidFill>
                <a:srgbClr val="95546D"/>
              </a:solidFill>
            </a:ln>
          </p:spPr>
          <p:txBody>
            <a:bodyPr wrap="square" lIns="0" tIns="0" rIns="0" bIns="0" rtlCol="0"/>
            <a:lstStyle/>
            <a:p>
              <a:endParaRPr/>
            </a:p>
          </p:txBody>
        </p:sp>
        <p:sp>
          <p:nvSpPr>
            <p:cNvPr id="13" name="object 13"/>
            <p:cNvSpPr/>
            <p:nvPr/>
          </p:nvSpPr>
          <p:spPr>
            <a:xfrm>
              <a:off x="354599" y="3592992"/>
              <a:ext cx="499261" cy="465524"/>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508226" y="3050893"/>
              <a:ext cx="3491229" cy="2711450"/>
            </a:xfrm>
            <a:custGeom>
              <a:avLst/>
              <a:gdLst/>
              <a:ahLst/>
              <a:cxnLst/>
              <a:rect l="l" t="t" r="r" b="b"/>
              <a:pathLst>
                <a:path w="3491229" h="2711450">
                  <a:moveTo>
                    <a:pt x="1870576" y="2711394"/>
                  </a:moveTo>
                  <a:lnTo>
                    <a:pt x="0" y="0"/>
                  </a:lnTo>
                  <a:lnTo>
                    <a:pt x="3490790" y="0"/>
                  </a:lnTo>
                  <a:lnTo>
                    <a:pt x="1870576" y="2711394"/>
                  </a:lnTo>
                  <a:close/>
                </a:path>
              </a:pathLst>
            </a:custGeom>
            <a:solidFill>
              <a:srgbClr val="FF0000"/>
            </a:solidFill>
          </p:spPr>
          <p:txBody>
            <a:bodyPr wrap="square" lIns="0" tIns="0" rIns="0" bIns="0" rtlCol="0"/>
            <a:lstStyle/>
            <a:p>
              <a:endParaRPr/>
            </a:p>
          </p:txBody>
        </p:sp>
        <p:sp>
          <p:nvSpPr>
            <p:cNvPr id="15" name="object 15"/>
            <p:cNvSpPr/>
            <p:nvPr/>
          </p:nvSpPr>
          <p:spPr>
            <a:xfrm>
              <a:off x="508226" y="3050893"/>
              <a:ext cx="3491229" cy="2711450"/>
            </a:xfrm>
            <a:custGeom>
              <a:avLst/>
              <a:gdLst/>
              <a:ahLst/>
              <a:cxnLst/>
              <a:rect l="l" t="t" r="r" b="b"/>
              <a:pathLst>
                <a:path w="3491229" h="2711450">
                  <a:moveTo>
                    <a:pt x="3490790" y="0"/>
                  </a:moveTo>
                  <a:lnTo>
                    <a:pt x="1870576" y="2711394"/>
                  </a:lnTo>
                  <a:lnTo>
                    <a:pt x="0" y="0"/>
                  </a:lnTo>
                  <a:lnTo>
                    <a:pt x="3490790" y="0"/>
                  </a:lnTo>
                  <a:close/>
                </a:path>
              </a:pathLst>
            </a:custGeom>
            <a:ln w="9524">
              <a:solidFill>
                <a:srgbClr val="95546D"/>
              </a:solidFill>
            </a:ln>
          </p:spPr>
          <p:txBody>
            <a:bodyPr wrap="square" lIns="0" tIns="0" rIns="0" bIns="0" rtlCol="0"/>
            <a:lstStyle/>
            <a:p>
              <a:endParaRPr/>
            </a:p>
          </p:txBody>
        </p:sp>
        <p:sp>
          <p:nvSpPr>
            <p:cNvPr id="16" name="object 16"/>
            <p:cNvSpPr/>
            <p:nvPr/>
          </p:nvSpPr>
          <p:spPr>
            <a:xfrm>
              <a:off x="1883433" y="2018175"/>
              <a:ext cx="841033" cy="784218"/>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3248643" y="3851229"/>
              <a:ext cx="499248" cy="465536"/>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1627031" y="4655878"/>
              <a:ext cx="499258" cy="465536"/>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1748496" y="5308639"/>
              <a:ext cx="1188720" cy="1421765"/>
            </a:xfrm>
            <a:custGeom>
              <a:avLst/>
              <a:gdLst/>
              <a:ahLst/>
              <a:cxnLst/>
              <a:rect l="l" t="t" r="r" b="b"/>
              <a:pathLst>
                <a:path w="1188720" h="1421765">
                  <a:moveTo>
                    <a:pt x="1188597" y="1421697"/>
                  </a:moveTo>
                  <a:lnTo>
                    <a:pt x="0" y="1421697"/>
                  </a:lnTo>
                  <a:lnTo>
                    <a:pt x="297149" y="0"/>
                  </a:lnTo>
                  <a:lnTo>
                    <a:pt x="891448" y="0"/>
                  </a:lnTo>
                  <a:lnTo>
                    <a:pt x="1188597" y="1421697"/>
                  </a:lnTo>
                  <a:close/>
                </a:path>
              </a:pathLst>
            </a:custGeom>
            <a:solidFill>
              <a:srgbClr val="3B99BA"/>
            </a:solidFill>
          </p:spPr>
          <p:txBody>
            <a:bodyPr wrap="square" lIns="0" tIns="0" rIns="0" bIns="0" rtlCol="0"/>
            <a:lstStyle/>
            <a:p>
              <a:endParaRPr/>
            </a:p>
          </p:txBody>
        </p:sp>
        <p:sp>
          <p:nvSpPr>
            <p:cNvPr id="20" name="object 20"/>
            <p:cNvSpPr/>
            <p:nvPr/>
          </p:nvSpPr>
          <p:spPr>
            <a:xfrm>
              <a:off x="1748496" y="5308639"/>
              <a:ext cx="1188720" cy="1421765"/>
            </a:xfrm>
            <a:custGeom>
              <a:avLst/>
              <a:gdLst/>
              <a:ahLst/>
              <a:cxnLst/>
              <a:rect l="l" t="t" r="r" b="b"/>
              <a:pathLst>
                <a:path w="1188720" h="1421765">
                  <a:moveTo>
                    <a:pt x="0" y="1421697"/>
                  </a:moveTo>
                  <a:lnTo>
                    <a:pt x="297149" y="0"/>
                  </a:lnTo>
                  <a:lnTo>
                    <a:pt x="891448" y="0"/>
                  </a:lnTo>
                  <a:lnTo>
                    <a:pt x="1188597" y="1421697"/>
                  </a:lnTo>
                  <a:lnTo>
                    <a:pt x="0" y="1421697"/>
                  </a:lnTo>
                  <a:close/>
                </a:path>
              </a:pathLst>
            </a:custGeom>
            <a:ln w="9524">
              <a:solidFill>
                <a:srgbClr val="95546D"/>
              </a:solidFill>
            </a:ln>
          </p:spPr>
          <p:txBody>
            <a:bodyPr wrap="square" lIns="0" tIns="0" rIns="0" bIns="0" rtlCol="0"/>
            <a:lstStyle/>
            <a:p>
              <a:endParaRPr/>
            </a:p>
          </p:txBody>
        </p:sp>
        <p:sp>
          <p:nvSpPr>
            <p:cNvPr id="21" name="object 21"/>
            <p:cNvSpPr/>
            <p:nvPr/>
          </p:nvSpPr>
          <p:spPr>
            <a:xfrm>
              <a:off x="1947053" y="6155475"/>
              <a:ext cx="105224" cy="142124"/>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2127783" y="6323999"/>
              <a:ext cx="105224" cy="142124"/>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2308512" y="6492524"/>
              <a:ext cx="105224" cy="142124"/>
            </a:xfrm>
            <a:prstGeom prst="rect">
              <a:avLst/>
            </a:prstGeom>
            <a:blipFill>
              <a:blip r:embed="rId9" cstate="print"/>
              <a:stretch>
                <a:fillRect/>
              </a:stretch>
            </a:blipFill>
          </p:spPr>
          <p:txBody>
            <a:bodyPr wrap="square" lIns="0" tIns="0" rIns="0" bIns="0" rtlCol="0"/>
            <a:lstStyle/>
            <a:p>
              <a:endParaRPr/>
            </a:p>
          </p:txBody>
        </p:sp>
        <p:sp>
          <p:nvSpPr>
            <p:cNvPr id="24" name="object 24"/>
            <p:cNvSpPr/>
            <p:nvPr/>
          </p:nvSpPr>
          <p:spPr>
            <a:xfrm>
              <a:off x="2308512" y="6239724"/>
              <a:ext cx="105224" cy="142124"/>
            </a:xfrm>
            <a:prstGeom prst="rect">
              <a:avLst/>
            </a:prstGeom>
            <a:blipFill>
              <a:blip r:embed="rId10" cstate="print"/>
              <a:stretch>
                <a:fillRect/>
              </a:stretch>
            </a:blipFill>
          </p:spPr>
          <p:txBody>
            <a:bodyPr wrap="square" lIns="0" tIns="0" rIns="0" bIns="0" rtlCol="0"/>
            <a:lstStyle/>
            <a:p>
              <a:endParaRPr/>
            </a:p>
          </p:txBody>
        </p:sp>
        <p:sp>
          <p:nvSpPr>
            <p:cNvPr id="25" name="object 25"/>
            <p:cNvSpPr/>
            <p:nvPr/>
          </p:nvSpPr>
          <p:spPr>
            <a:xfrm>
              <a:off x="1947053" y="6408249"/>
              <a:ext cx="105224" cy="142124"/>
            </a:xfrm>
            <a:prstGeom prst="rect">
              <a:avLst/>
            </a:prstGeom>
            <a:blipFill>
              <a:blip r:embed="rId11" cstate="print"/>
              <a:stretch>
                <a:fillRect/>
              </a:stretch>
            </a:blipFill>
          </p:spPr>
          <p:txBody>
            <a:bodyPr wrap="square" lIns="0" tIns="0" rIns="0" bIns="0" rtlCol="0"/>
            <a:lstStyle/>
            <a:p>
              <a:endParaRPr/>
            </a:p>
          </p:txBody>
        </p:sp>
        <p:sp>
          <p:nvSpPr>
            <p:cNvPr id="26" name="object 26"/>
            <p:cNvSpPr/>
            <p:nvPr/>
          </p:nvSpPr>
          <p:spPr>
            <a:xfrm>
              <a:off x="2127783" y="5986950"/>
              <a:ext cx="105224" cy="142124"/>
            </a:xfrm>
            <a:prstGeom prst="rect">
              <a:avLst/>
            </a:prstGeom>
            <a:blipFill>
              <a:blip r:embed="rId7" cstate="print"/>
              <a:stretch>
                <a:fillRect/>
              </a:stretch>
            </a:blipFill>
          </p:spPr>
          <p:txBody>
            <a:bodyPr wrap="square" lIns="0" tIns="0" rIns="0" bIns="0" rtlCol="0"/>
            <a:lstStyle/>
            <a:p>
              <a:endParaRPr/>
            </a:p>
          </p:txBody>
        </p:sp>
        <p:sp>
          <p:nvSpPr>
            <p:cNvPr id="27" name="object 27"/>
            <p:cNvSpPr/>
            <p:nvPr/>
          </p:nvSpPr>
          <p:spPr>
            <a:xfrm>
              <a:off x="2127783" y="6492524"/>
              <a:ext cx="105224" cy="142124"/>
            </a:xfrm>
            <a:prstGeom prst="rect">
              <a:avLst/>
            </a:prstGeom>
            <a:blipFill>
              <a:blip r:embed="rId12" cstate="print"/>
              <a:stretch>
                <a:fillRect/>
              </a:stretch>
            </a:blipFill>
          </p:spPr>
          <p:txBody>
            <a:bodyPr wrap="square" lIns="0" tIns="0" rIns="0" bIns="0" rtlCol="0"/>
            <a:lstStyle/>
            <a:p>
              <a:endParaRPr/>
            </a:p>
          </p:txBody>
        </p:sp>
        <p:sp>
          <p:nvSpPr>
            <p:cNvPr id="28" name="object 28"/>
            <p:cNvSpPr/>
            <p:nvPr/>
          </p:nvSpPr>
          <p:spPr>
            <a:xfrm>
              <a:off x="2308512" y="5986950"/>
              <a:ext cx="105224" cy="142124"/>
            </a:xfrm>
            <a:prstGeom prst="rect">
              <a:avLst/>
            </a:prstGeom>
            <a:blipFill>
              <a:blip r:embed="rId13" cstate="print"/>
              <a:stretch>
                <a:fillRect/>
              </a:stretch>
            </a:blipFill>
          </p:spPr>
          <p:txBody>
            <a:bodyPr wrap="square" lIns="0" tIns="0" rIns="0" bIns="0" rtlCol="0"/>
            <a:lstStyle/>
            <a:p>
              <a:endParaRPr/>
            </a:p>
          </p:txBody>
        </p:sp>
        <p:sp>
          <p:nvSpPr>
            <p:cNvPr id="29" name="object 29"/>
            <p:cNvSpPr/>
            <p:nvPr/>
          </p:nvSpPr>
          <p:spPr>
            <a:xfrm>
              <a:off x="1947053" y="5986950"/>
              <a:ext cx="105224" cy="142124"/>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1856688" y="6576774"/>
              <a:ext cx="105224" cy="142124"/>
            </a:xfrm>
            <a:prstGeom prst="rect">
              <a:avLst/>
            </a:prstGeom>
            <a:blipFill>
              <a:blip r:embed="rId14" cstate="print"/>
              <a:stretch>
                <a:fillRect/>
              </a:stretch>
            </a:blipFill>
          </p:spPr>
          <p:txBody>
            <a:bodyPr wrap="square" lIns="0" tIns="0" rIns="0" bIns="0" rtlCol="0"/>
            <a:lstStyle/>
            <a:p>
              <a:endParaRPr/>
            </a:p>
          </p:txBody>
        </p:sp>
        <p:sp>
          <p:nvSpPr>
            <p:cNvPr id="31" name="object 31"/>
            <p:cNvSpPr/>
            <p:nvPr/>
          </p:nvSpPr>
          <p:spPr>
            <a:xfrm>
              <a:off x="1645319" y="2410290"/>
              <a:ext cx="1853564" cy="2478405"/>
            </a:xfrm>
            <a:custGeom>
              <a:avLst/>
              <a:gdLst/>
              <a:ahLst/>
              <a:cxnLst/>
              <a:rect l="l" t="t" r="r" b="b"/>
              <a:pathLst>
                <a:path w="1853564" h="2478404">
                  <a:moveTo>
                    <a:pt x="238114" y="0"/>
                  </a:moveTo>
                  <a:lnTo>
                    <a:pt x="0" y="0"/>
                  </a:lnTo>
                  <a:lnTo>
                    <a:pt x="0" y="916528"/>
                  </a:lnTo>
                  <a:lnTo>
                    <a:pt x="1853023" y="916528"/>
                  </a:lnTo>
                  <a:lnTo>
                    <a:pt x="1853023" y="1440902"/>
                  </a:lnTo>
                </a:path>
                <a:path w="1853564" h="2478404">
                  <a:moveTo>
                    <a:pt x="658631" y="392104"/>
                  </a:moveTo>
                  <a:lnTo>
                    <a:pt x="658631" y="2478300"/>
                  </a:lnTo>
                  <a:lnTo>
                    <a:pt x="481031" y="2478300"/>
                  </a:lnTo>
                </a:path>
                <a:path w="1853564" h="2478404">
                  <a:moveTo>
                    <a:pt x="658631" y="392104"/>
                  </a:moveTo>
                  <a:lnTo>
                    <a:pt x="658631" y="2402400"/>
                  </a:lnTo>
                  <a:lnTo>
                    <a:pt x="1125125" y="2402400"/>
                  </a:lnTo>
                </a:path>
              </a:pathLst>
            </a:custGeom>
            <a:ln w="9524">
              <a:solidFill>
                <a:srgbClr val="95546D"/>
              </a:solidFill>
            </a:ln>
          </p:spPr>
          <p:txBody>
            <a:bodyPr wrap="square" lIns="0" tIns="0" rIns="0" bIns="0" rtlCol="0"/>
            <a:lstStyle/>
            <a:p>
              <a:endParaRPr/>
            </a:p>
          </p:txBody>
        </p:sp>
      </p:grpSp>
      <p:sp>
        <p:nvSpPr>
          <p:cNvPr id="32" name="object 32"/>
          <p:cNvSpPr txBox="1"/>
          <p:nvPr/>
        </p:nvSpPr>
        <p:spPr>
          <a:xfrm>
            <a:off x="5337767" y="5196433"/>
            <a:ext cx="1077595" cy="600710"/>
          </a:xfrm>
          <a:prstGeom prst="rect">
            <a:avLst/>
          </a:prstGeom>
        </p:spPr>
        <p:txBody>
          <a:bodyPr vert="horz" wrap="square" lIns="0" tIns="25400" rIns="0" bIns="0" rtlCol="0">
            <a:spAutoFit/>
          </a:bodyPr>
          <a:lstStyle/>
          <a:p>
            <a:pPr marL="50800" marR="5080" indent="-38735">
              <a:lnSpc>
                <a:spcPts val="2250"/>
              </a:lnSpc>
              <a:spcBef>
                <a:spcPts val="200"/>
              </a:spcBef>
            </a:pPr>
            <a:r>
              <a:rPr sz="1900" b="1" spc="-20" dirty="0">
                <a:latin typeface="Arial"/>
                <a:cs typeface="Arial"/>
              </a:rPr>
              <a:t>Database  (MySQL)</a:t>
            </a:r>
            <a:endParaRPr sz="1900">
              <a:latin typeface="Arial"/>
              <a:cs typeface="Arial"/>
            </a:endParaRPr>
          </a:p>
        </p:txBody>
      </p:sp>
      <p:sp>
        <p:nvSpPr>
          <p:cNvPr id="33" name="object 33"/>
          <p:cNvSpPr txBox="1"/>
          <p:nvPr/>
        </p:nvSpPr>
        <p:spPr>
          <a:xfrm>
            <a:off x="1558127" y="2746696"/>
            <a:ext cx="1652905" cy="622300"/>
          </a:xfrm>
          <a:prstGeom prst="rect">
            <a:avLst/>
          </a:prstGeom>
        </p:spPr>
        <p:txBody>
          <a:bodyPr vert="horz" wrap="square" lIns="0" tIns="12700" rIns="0" bIns="0" rtlCol="0">
            <a:spAutoFit/>
          </a:bodyPr>
          <a:lstStyle/>
          <a:p>
            <a:pPr marL="12700">
              <a:lnSpc>
                <a:spcPct val="100000"/>
              </a:lnSpc>
              <a:spcBef>
                <a:spcPts val="100"/>
              </a:spcBef>
            </a:pPr>
            <a:r>
              <a:rPr sz="1500" b="1" spc="-35" dirty="0">
                <a:latin typeface="Arial"/>
                <a:cs typeface="Arial"/>
              </a:rPr>
              <a:t>Above </a:t>
            </a:r>
            <a:r>
              <a:rPr sz="1500" b="1" spc="-10" dirty="0">
                <a:latin typeface="Arial"/>
                <a:cs typeface="Arial"/>
              </a:rPr>
              <a:t>the</a:t>
            </a:r>
            <a:r>
              <a:rPr sz="1500" b="1" spc="-55" dirty="0">
                <a:latin typeface="Arial"/>
                <a:cs typeface="Arial"/>
              </a:rPr>
              <a:t> </a:t>
            </a:r>
            <a:r>
              <a:rPr sz="1500" b="1" spc="-25" dirty="0">
                <a:latin typeface="Arial"/>
                <a:cs typeface="Arial"/>
              </a:rPr>
              <a:t>Surface</a:t>
            </a:r>
            <a:endParaRPr sz="1500">
              <a:latin typeface="Arial"/>
              <a:cs typeface="Arial"/>
            </a:endParaRPr>
          </a:p>
          <a:p>
            <a:pPr marL="22225">
              <a:lnSpc>
                <a:spcPct val="100000"/>
              </a:lnSpc>
              <a:spcBef>
                <a:spcPts val="1095"/>
              </a:spcBef>
            </a:pPr>
            <a:r>
              <a:rPr sz="1500" b="1" spc="-20" dirty="0">
                <a:solidFill>
                  <a:srgbClr val="FFFFFF"/>
                </a:solidFill>
                <a:latin typeface="Arial"/>
                <a:cs typeface="Arial"/>
              </a:rPr>
              <a:t>Under </a:t>
            </a:r>
            <a:r>
              <a:rPr sz="1500" b="1" spc="-10" dirty="0">
                <a:solidFill>
                  <a:srgbClr val="FFFFFF"/>
                </a:solidFill>
                <a:latin typeface="Arial"/>
                <a:cs typeface="Arial"/>
              </a:rPr>
              <a:t>the</a:t>
            </a:r>
            <a:r>
              <a:rPr sz="1500" b="1" spc="-55" dirty="0">
                <a:solidFill>
                  <a:srgbClr val="FFFFFF"/>
                </a:solidFill>
                <a:latin typeface="Arial"/>
                <a:cs typeface="Arial"/>
              </a:rPr>
              <a:t> </a:t>
            </a:r>
            <a:r>
              <a:rPr sz="1500" b="1" spc="-35" dirty="0">
                <a:solidFill>
                  <a:srgbClr val="FFFFFF"/>
                </a:solidFill>
                <a:latin typeface="Arial"/>
                <a:cs typeface="Arial"/>
              </a:rPr>
              <a:t>surface</a:t>
            </a:r>
            <a:endParaRPr sz="1500">
              <a:latin typeface="Arial"/>
              <a:cs typeface="Arial"/>
            </a:endParaRPr>
          </a:p>
        </p:txBody>
      </p:sp>
      <p:grpSp>
        <p:nvGrpSpPr>
          <p:cNvPr id="34" name="object 34"/>
          <p:cNvGrpSpPr/>
          <p:nvPr/>
        </p:nvGrpSpPr>
        <p:grpSpPr>
          <a:xfrm>
            <a:off x="1146057" y="1729406"/>
            <a:ext cx="10518140" cy="5005705"/>
            <a:chOff x="1146057" y="1729406"/>
            <a:chExt cx="10518140" cy="5005705"/>
          </a:xfrm>
        </p:grpSpPr>
        <p:sp>
          <p:nvSpPr>
            <p:cNvPr id="35" name="object 35"/>
            <p:cNvSpPr/>
            <p:nvPr/>
          </p:nvSpPr>
          <p:spPr>
            <a:xfrm>
              <a:off x="1743733" y="5303876"/>
              <a:ext cx="1198122" cy="1431222"/>
            </a:xfrm>
            <a:prstGeom prst="rect">
              <a:avLst/>
            </a:prstGeom>
            <a:blipFill>
              <a:blip r:embed="rId15" cstate="print"/>
              <a:stretch>
                <a:fillRect/>
              </a:stretch>
            </a:blipFill>
          </p:spPr>
          <p:txBody>
            <a:bodyPr wrap="square" lIns="0" tIns="0" rIns="0" bIns="0" rtlCol="0"/>
            <a:lstStyle/>
            <a:p>
              <a:endParaRPr/>
            </a:p>
          </p:txBody>
        </p:sp>
        <p:sp>
          <p:nvSpPr>
            <p:cNvPr id="36" name="object 36"/>
            <p:cNvSpPr/>
            <p:nvPr/>
          </p:nvSpPr>
          <p:spPr>
            <a:xfrm>
              <a:off x="1146057" y="3914717"/>
              <a:ext cx="499258" cy="465524"/>
            </a:xfrm>
            <a:prstGeom prst="rect">
              <a:avLst/>
            </a:prstGeom>
            <a:blipFill>
              <a:blip r:embed="rId6" cstate="print"/>
              <a:stretch>
                <a:fillRect/>
              </a:stretch>
            </a:blipFill>
          </p:spPr>
          <p:txBody>
            <a:bodyPr wrap="square" lIns="0" tIns="0" rIns="0" bIns="0" rtlCol="0"/>
            <a:lstStyle/>
            <a:p>
              <a:endParaRPr/>
            </a:p>
          </p:txBody>
        </p:sp>
        <p:sp>
          <p:nvSpPr>
            <p:cNvPr id="37" name="object 37"/>
            <p:cNvSpPr/>
            <p:nvPr/>
          </p:nvSpPr>
          <p:spPr>
            <a:xfrm>
              <a:off x="2770444" y="4579940"/>
              <a:ext cx="499261" cy="465524"/>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3696367" y="1729406"/>
              <a:ext cx="920948" cy="920955"/>
            </a:xfrm>
            <a:prstGeom prst="rect">
              <a:avLst/>
            </a:prstGeom>
            <a:blipFill>
              <a:blip r:embed="rId16" cstate="print"/>
              <a:stretch>
                <a:fillRect/>
              </a:stretch>
            </a:blipFill>
          </p:spPr>
          <p:txBody>
            <a:bodyPr wrap="square" lIns="0" tIns="0" rIns="0" bIns="0" rtlCol="0"/>
            <a:lstStyle/>
            <a:p>
              <a:endParaRPr/>
            </a:p>
          </p:txBody>
        </p:sp>
        <p:sp>
          <p:nvSpPr>
            <p:cNvPr id="39" name="object 39"/>
            <p:cNvSpPr/>
            <p:nvPr/>
          </p:nvSpPr>
          <p:spPr>
            <a:xfrm>
              <a:off x="5165539" y="3695742"/>
              <a:ext cx="1421697" cy="1421697"/>
            </a:xfrm>
            <a:prstGeom prst="rect">
              <a:avLst/>
            </a:prstGeom>
            <a:blipFill>
              <a:blip r:embed="rId17" cstate="print"/>
              <a:stretch>
                <a:fillRect/>
              </a:stretch>
            </a:blipFill>
          </p:spPr>
          <p:txBody>
            <a:bodyPr wrap="square" lIns="0" tIns="0" rIns="0" bIns="0" rtlCol="0"/>
            <a:lstStyle/>
            <a:p>
              <a:endParaRPr/>
            </a:p>
          </p:txBody>
        </p:sp>
        <p:sp>
          <p:nvSpPr>
            <p:cNvPr id="40" name="object 40"/>
            <p:cNvSpPr/>
            <p:nvPr/>
          </p:nvSpPr>
          <p:spPr>
            <a:xfrm>
              <a:off x="4458241" y="2030790"/>
              <a:ext cx="707390" cy="2376170"/>
            </a:xfrm>
            <a:custGeom>
              <a:avLst/>
              <a:gdLst/>
              <a:ahLst/>
              <a:cxnLst/>
              <a:rect l="l" t="t" r="r" b="b"/>
              <a:pathLst>
                <a:path w="707389" h="2376170">
                  <a:moveTo>
                    <a:pt x="0" y="0"/>
                  </a:moveTo>
                  <a:lnTo>
                    <a:pt x="433174" y="0"/>
                  </a:lnTo>
                  <a:lnTo>
                    <a:pt x="433174" y="2375700"/>
                  </a:lnTo>
                  <a:lnTo>
                    <a:pt x="707373" y="2375700"/>
                  </a:lnTo>
                </a:path>
              </a:pathLst>
            </a:custGeom>
            <a:ln w="38099">
              <a:solidFill>
                <a:srgbClr val="FFFFFF"/>
              </a:solidFill>
            </a:ln>
          </p:spPr>
          <p:txBody>
            <a:bodyPr wrap="square" lIns="0" tIns="0" rIns="0" bIns="0" rtlCol="0"/>
            <a:lstStyle/>
            <a:p>
              <a:endParaRPr/>
            </a:p>
          </p:txBody>
        </p:sp>
        <p:sp>
          <p:nvSpPr>
            <p:cNvPr id="41" name="object 41"/>
            <p:cNvSpPr/>
            <p:nvPr/>
          </p:nvSpPr>
          <p:spPr>
            <a:xfrm>
              <a:off x="8651557" y="1944871"/>
              <a:ext cx="3012318" cy="3000543"/>
            </a:xfrm>
            <a:prstGeom prst="rect">
              <a:avLst/>
            </a:prstGeom>
            <a:blipFill>
              <a:blip r:embed="rId18" cstate="print"/>
              <a:stretch>
                <a:fillRect/>
              </a:stretch>
            </a:blipFill>
          </p:spPr>
          <p:txBody>
            <a:bodyPr wrap="square" lIns="0" tIns="0" rIns="0" bIns="0" rtlCol="0"/>
            <a:lstStyle/>
            <a:p>
              <a:endParaRPr/>
            </a:p>
          </p:txBody>
        </p:sp>
        <p:sp>
          <p:nvSpPr>
            <p:cNvPr id="42" name="object 42"/>
            <p:cNvSpPr/>
            <p:nvPr/>
          </p:nvSpPr>
          <p:spPr>
            <a:xfrm>
              <a:off x="6587236" y="3445093"/>
              <a:ext cx="2064385" cy="962025"/>
            </a:xfrm>
            <a:custGeom>
              <a:avLst/>
              <a:gdLst/>
              <a:ahLst/>
              <a:cxnLst/>
              <a:rect l="l" t="t" r="r" b="b"/>
              <a:pathLst>
                <a:path w="2064384" h="962025">
                  <a:moveTo>
                    <a:pt x="0" y="961498"/>
                  </a:moveTo>
                  <a:lnTo>
                    <a:pt x="1032172" y="961498"/>
                  </a:lnTo>
                  <a:lnTo>
                    <a:pt x="1032172" y="0"/>
                  </a:lnTo>
                  <a:lnTo>
                    <a:pt x="2064295" y="0"/>
                  </a:lnTo>
                </a:path>
              </a:pathLst>
            </a:custGeom>
            <a:ln w="38099">
              <a:solidFill>
                <a:srgbClr val="FFFFFF"/>
              </a:solidFill>
            </a:ln>
          </p:spPr>
          <p:txBody>
            <a:bodyPr wrap="square" lIns="0" tIns="0" rIns="0" bIns="0" rtlCol="0"/>
            <a:lstStyle/>
            <a:p>
              <a:endParaRPr/>
            </a:p>
          </p:txBody>
        </p:sp>
      </p:grpSp>
      <p:sp>
        <p:nvSpPr>
          <p:cNvPr id="43" name="object 43"/>
          <p:cNvSpPr txBox="1"/>
          <p:nvPr/>
        </p:nvSpPr>
        <p:spPr>
          <a:xfrm>
            <a:off x="8164160" y="5196461"/>
            <a:ext cx="3836035" cy="886460"/>
          </a:xfrm>
          <a:prstGeom prst="rect">
            <a:avLst/>
          </a:prstGeom>
        </p:spPr>
        <p:txBody>
          <a:bodyPr vert="horz" wrap="square" lIns="0" tIns="25400" rIns="0" bIns="0" rtlCol="0">
            <a:spAutoFit/>
          </a:bodyPr>
          <a:lstStyle/>
          <a:p>
            <a:pPr marL="1308100" marR="5080" indent="-1296035">
              <a:lnSpc>
                <a:spcPts val="2250"/>
              </a:lnSpc>
              <a:spcBef>
                <a:spcPts val="200"/>
              </a:spcBef>
            </a:pPr>
            <a:r>
              <a:rPr sz="1900" b="1" spc="-15" dirty="0">
                <a:latin typeface="Arial"/>
                <a:cs typeface="Arial"/>
              </a:rPr>
              <a:t>Front-end </a:t>
            </a:r>
            <a:r>
              <a:rPr sz="1900" b="1" dirty="0">
                <a:latin typeface="Arial"/>
                <a:cs typeface="Arial"/>
              </a:rPr>
              <a:t>Website </a:t>
            </a:r>
            <a:r>
              <a:rPr sz="1900" b="1" spc="-45" dirty="0">
                <a:latin typeface="Arial"/>
                <a:cs typeface="Arial"/>
              </a:rPr>
              <a:t>Real </a:t>
            </a:r>
            <a:r>
              <a:rPr sz="1900" b="1" spc="-15" dirty="0">
                <a:latin typeface="Arial"/>
                <a:cs typeface="Arial"/>
              </a:rPr>
              <a:t>time </a:t>
            </a:r>
            <a:r>
              <a:rPr sz="1900" b="1" spc="15" dirty="0">
                <a:latin typeface="Arial"/>
                <a:cs typeface="Arial"/>
              </a:rPr>
              <a:t>Data  </a:t>
            </a:r>
            <a:r>
              <a:rPr sz="1900" b="1" spc="-25" dirty="0">
                <a:latin typeface="Arial"/>
                <a:cs typeface="Arial"/>
              </a:rPr>
              <a:t>Monitoring</a:t>
            </a:r>
            <a:endParaRPr sz="1900">
              <a:latin typeface="Arial"/>
              <a:cs typeface="Arial"/>
            </a:endParaRPr>
          </a:p>
          <a:p>
            <a:pPr marL="93980">
              <a:lnSpc>
                <a:spcPts val="2180"/>
              </a:lnSpc>
            </a:pPr>
            <a:r>
              <a:rPr sz="1900" b="1" spc="-45" dirty="0">
                <a:latin typeface="Arial"/>
                <a:cs typeface="Arial"/>
              </a:rPr>
              <a:t>(Google </a:t>
            </a:r>
            <a:r>
              <a:rPr sz="1900" b="1" spc="-60" dirty="0">
                <a:latin typeface="Arial"/>
                <a:cs typeface="Arial"/>
              </a:rPr>
              <a:t>Cloud </a:t>
            </a:r>
            <a:r>
              <a:rPr sz="1900" b="1" spc="-15" dirty="0">
                <a:latin typeface="Arial"/>
                <a:cs typeface="Arial"/>
              </a:rPr>
              <a:t>Platform</a:t>
            </a:r>
            <a:r>
              <a:rPr sz="1900" b="1" spc="55" dirty="0">
                <a:latin typeface="Arial"/>
                <a:cs typeface="Arial"/>
              </a:rPr>
              <a:t> </a:t>
            </a:r>
            <a:r>
              <a:rPr sz="1900" b="1" spc="-20" dirty="0">
                <a:latin typeface="Arial"/>
                <a:cs typeface="Arial"/>
              </a:rPr>
              <a:t>Hosting)</a:t>
            </a:r>
            <a:endParaRPr sz="190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200" y="640073"/>
            <a:ext cx="10930405" cy="5684528"/>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14</a:t>
            </a:r>
            <a:endParaRPr sz="1000">
              <a:latin typeface="Carlito"/>
              <a:cs typeface="Carl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59C4EB"/>
          </a:solidFill>
        </p:spPr>
        <p:txBody>
          <a:bodyPr wrap="square" lIns="0" tIns="0" rIns="0" bIns="0" rtlCol="0"/>
          <a:lstStyle/>
          <a:p>
            <a:endParaRPr/>
          </a:p>
        </p:txBody>
      </p:sp>
      <p:sp>
        <p:nvSpPr>
          <p:cNvPr id="3" name="object 3"/>
          <p:cNvSpPr txBox="1"/>
          <p:nvPr/>
        </p:nvSpPr>
        <p:spPr>
          <a:xfrm>
            <a:off x="804328"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15</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838200" y="433136"/>
            <a:ext cx="10515600" cy="1189541"/>
          </a:xfrm>
          <a:prstGeom prst="rect">
            <a:avLst/>
          </a:prstGeom>
        </p:spPr>
        <p:txBody>
          <a:bodyPr vert="horz" wrap="square" lIns="0" tIns="507477" rIns="0" bIns="0" rtlCol="0">
            <a:spAutoFit/>
          </a:bodyPr>
          <a:lstStyle/>
          <a:p>
            <a:pPr marL="12700">
              <a:lnSpc>
                <a:spcPct val="100000"/>
              </a:lnSpc>
              <a:spcBef>
                <a:spcPts val="100"/>
              </a:spcBef>
            </a:pPr>
            <a:r>
              <a:rPr lang="en-IN" spc="-645" dirty="0"/>
              <a:t>Innovators</a:t>
            </a:r>
            <a:endParaRPr spc="-645" dirty="0"/>
          </a:p>
        </p:txBody>
      </p:sp>
      <p:sp>
        <p:nvSpPr>
          <p:cNvPr id="8" name="object 8"/>
          <p:cNvSpPr txBox="1">
            <a:spLocks noGrp="1"/>
          </p:cNvSpPr>
          <p:nvPr>
            <p:ph idx="1"/>
          </p:nvPr>
        </p:nvSpPr>
        <p:spPr>
          <a:xfrm>
            <a:off x="2895600" y="2286000"/>
            <a:ext cx="9372600" cy="4155048"/>
          </a:xfrm>
          <a:prstGeom prst="rect">
            <a:avLst/>
          </a:prstGeom>
        </p:spPr>
        <p:txBody>
          <a:bodyPr vert="horz" wrap="square" lIns="0" tIns="12700" rIns="0" bIns="0" rtlCol="0">
            <a:spAutoFit/>
          </a:bodyPr>
          <a:lstStyle/>
          <a:p>
            <a:pPr marL="86995" marR="5080" algn="ctr">
              <a:lnSpc>
                <a:spcPct val="148800"/>
              </a:lnSpc>
              <a:spcBef>
                <a:spcPts val="100"/>
              </a:spcBef>
              <a:tabLst>
                <a:tab pos="626745" algn="l"/>
              </a:tabLst>
            </a:pPr>
            <a:r>
              <a:rPr spc="-5" dirty="0"/>
              <a:t>The </a:t>
            </a:r>
            <a:r>
              <a:rPr dirty="0"/>
              <a:t>front-end </a:t>
            </a:r>
            <a:r>
              <a:rPr spc="-5" dirty="0"/>
              <a:t>web platform will enable </a:t>
            </a:r>
            <a:r>
              <a:rPr dirty="0"/>
              <a:t>the </a:t>
            </a:r>
            <a:r>
              <a:rPr spc="-5" dirty="0"/>
              <a:t>person </a:t>
            </a:r>
            <a:r>
              <a:rPr dirty="0"/>
              <a:t>to </a:t>
            </a:r>
            <a:r>
              <a:rPr spc="-5" dirty="0"/>
              <a:t>view</a:t>
            </a:r>
            <a:r>
              <a:rPr spc="-110" dirty="0"/>
              <a:t> </a:t>
            </a:r>
            <a:r>
              <a:rPr dirty="0"/>
              <a:t>:  </a:t>
            </a:r>
            <a:endParaRPr lang="en-IN" dirty="0"/>
          </a:p>
          <a:p>
            <a:pPr marL="86995" marR="5080" algn="ctr">
              <a:lnSpc>
                <a:spcPct val="148800"/>
              </a:lnSpc>
              <a:spcBef>
                <a:spcPts val="100"/>
              </a:spcBef>
              <a:tabLst>
                <a:tab pos="626745" algn="l"/>
              </a:tabLst>
            </a:pPr>
            <a:r>
              <a:rPr spc="-5" dirty="0"/>
              <a:t>1.)Zone mapping with keys such as </a:t>
            </a:r>
            <a:r>
              <a:rPr dirty="0"/>
              <a:t>(High </a:t>
            </a:r>
            <a:r>
              <a:rPr spc="-5" dirty="0"/>
              <a:t>pH</a:t>
            </a:r>
            <a:r>
              <a:rPr spc="-65" dirty="0"/>
              <a:t> </a:t>
            </a:r>
            <a:r>
              <a:rPr spc="-5" dirty="0" err="1"/>
              <a:t>level,</a:t>
            </a:r>
            <a:r>
              <a:rPr dirty="0" err="1"/>
              <a:t>Moderate</a:t>
            </a:r>
            <a:r>
              <a:rPr dirty="0"/>
              <a:t> </a:t>
            </a:r>
            <a:r>
              <a:rPr spc="-5" dirty="0"/>
              <a:t>pH level, High </a:t>
            </a:r>
            <a:r>
              <a:rPr spc="-25" dirty="0"/>
              <a:t>Turbidity </a:t>
            </a:r>
            <a:r>
              <a:rPr spc="-5" dirty="0"/>
              <a:t>etc, low</a:t>
            </a:r>
            <a:r>
              <a:rPr spc="-55" dirty="0"/>
              <a:t> </a:t>
            </a:r>
            <a:r>
              <a:rPr spc="-5" dirty="0"/>
              <a:t>dissolved  oxygen due </a:t>
            </a:r>
            <a:r>
              <a:rPr dirty="0"/>
              <a:t>to </a:t>
            </a:r>
            <a:r>
              <a:rPr spc="-5" dirty="0"/>
              <a:t>sewage</a:t>
            </a:r>
            <a:r>
              <a:rPr spc="-40" dirty="0"/>
              <a:t> </a:t>
            </a:r>
            <a:r>
              <a:rPr spc="-5" dirty="0"/>
              <a:t>dumping)</a:t>
            </a:r>
          </a:p>
          <a:p>
            <a:pPr marR="3175" algn="ctr">
              <a:lnSpc>
                <a:spcPct val="100000"/>
              </a:lnSpc>
              <a:spcBef>
                <a:spcPts val="1230"/>
              </a:spcBef>
              <a:tabLst>
                <a:tab pos="539750" algn="l"/>
              </a:tabLst>
            </a:pPr>
            <a:r>
              <a:rPr spc="-5" dirty="0"/>
              <a:t>2.)	Overall Pollution and impurity mapping of </a:t>
            </a:r>
            <a:r>
              <a:rPr dirty="0"/>
              <a:t>the</a:t>
            </a:r>
            <a:r>
              <a:rPr spc="-75" dirty="0"/>
              <a:t> </a:t>
            </a:r>
            <a:r>
              <a:rPr spc="-5" dirty="0"/>
              <a:t>waterbody</a:t>
            </a:r>
          </a:p>
          <a:p>
            <a:pPr algn="ctr">
              <a:lnSpc>
                <a:spcPct val="100000"/>
              </a:lnSpc>
              <a:spcBef>
                <a:spcPts val="1230"/>
              </a:spcBef>
              <a:tabLst>
                <a:tab pos="539750" algn="l"/>
              </a:tabLst>
            </a:pPr>
            <a:r>
              <a:rPr spc="-5" dirty="0"/>
              <a:t>3.)	Purity Percentage calculation according </a:t>
            </a:r>
            <a:r>
              <a:rPr dirty="0"/>
              <a:t>to the </a:t>
            </a:r>
            <a:r>
              <a:rPr dirty="0" err="1"/>
              <a:t>the</a:t>
            </a:r>
            <a:r>
              <a:rPr spc="-105" dirty="0"/>
              <a:t> </a:t>
            </a:r>
            <a:r>
              <a:rPr spc="-5" dirty="0"/>
              <a:t>data</a:t>
            </a:r>
            <a:r>
              <a:rPr lang="en-IN" spc="-5" dirty="0"/>
              <a:t> </a:t>
            </a:r>
            <a:r>
              <a:rPr dirty="0"/>
              <a:t>taken.</a:t>
            </a:r>
            <a:endParaRPr lang="en-IN" dirty="0"/>
          </a:p>
          <a:p>
            <a:pPr algn="ctr">
              <a:lnSpc>
                <a:spcPct val="100000"/>
              </a:lnSpc>
              <a:spcBef>
                <a:spcPts val="1230"/>
              </a:spcBef>
              <a:tabLst>
                <a:tab pos="539750" algn="l"/>
              </a:tabLst>
            </a:pPr>
            <a:r>
              <a:rPr lang="en-US" dirty="0"/>
              <a:t>4.)Manual analysis of temperature </a:t>
            </a:r>
            <a:r>
              <a:rPr lang="en-US" dirty="0" err="1"/>
              <a:t>thorugh</a:t>
            </a:r>
            <a:r>
              <a:rPr lang="en-US" dirty="0"/>
              <a:t> Heat maps of the zones</a:t>
            </a:r>
            <a:endParaRPr lang="en-IN" dirty="0"/>
          </a:p>
          <a:p>
            <a:pPr algn="ctr">
              <a:lnSpc>
                <a:spcPct val="100000"/>
              </a:lnSpc>
              <a:spcBef>
                <a:spcPts val="1230"/>
              </a:spcBef>
              <a:tabLst>
                <a:tab pos="539750" algn="l"/>
              </a:tabLst>
            </a:pPr>
            <a:endParaRPr lang="en-IN" dirty="0"/>
          </a:p>
          <a:p>
            <a:pPr algn="ctr">
              <a:lnSpc>
                <a:spcPct val="100000"/>
              </a:lnSpc>
              <a:spcBef>
                <a:spcPts val="1230"/>
              </a:spcBef>
              <a:tabLst>
                <a:tab pos="539750" algn="l"/>
              </a:tabLst>
            </a:pPr>
            <a:endParaRPr dirty="0"/>
          </a:p>
        </p:txBody>
      </p:sp>
      <p:sp>
        <p:nvSpPr>
          <p:cNvPr id="11" name="object 11"/>
          <p:cNvSpPr/>
          <p:nvPr/>
        </p:nvSpPr>
        <p:spPr>
          <a:xfrm>
            <a:off x="-762000" y="2157796"/>
            <a:ext cx="3572517" cy="355856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7080" cy="6858000"/>
            <a:chOff x="0" y="0"/>
            <a:chExt cx="12197080" cy="6858000"/>
          </a:xfrm>
        </p:grpSpPr>
        <p:sp>
          <p:nvSpPr>
            <p:cNvPr id="3" name="object 3"/>
            <p:cNvSpPr/>
            <p:nvPr/>
          </p:nvSpPr>
          <p:spPr>
            <a:xfrm>
              <a:off x="0" y="0"/>
              <a:ext cx="12191975" cy="685798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603734" y="190099"/>
              <a:ext cx="4588510" cy="683260"/>
            </a:xfrm>
            <a:custGeom>
              <a:avLst/>
              <a:gdLst/>
              <a:ahLst/>
              <a:cxnLst/>
              <a:rect l="l" t="t" r="r" b="b"/>
              <a:pathLst>
                <a:path w="4588509" h="683260">
                  <a:moveTo>
                    <a:pt x="4474340" y="683098"/>
                  </a:moveTo>
                  <a:lnTo>
                    <a:pt x="113849" y="683098"/>
                  </a:lnTo>
                  <a:lnTo>
                    <a:pt x="69535" y="674151"/>
                  </a:lnTo>
                  <a:lnTo>
                    <a:pt x="33346" y="649752"/>
                  </a:lnTo>
                  <a:lnTo>
                    <a:pt x="8947" y="613563"/>
                  </a:lnTo>
                  <a:lnTo>
                    <a:pt x="0" y="569246"/>
                  </a:lnTo>
                  <a:lnTo>
                    <a:pt x="0" y="113852"/>
                  </a:lnTo>
                  <a:lnTo>
                    <a:pt x="8947" y="69535"/>
                  </a:lnTo>
                  <a:lnTo>
                    <a:pt x="33346" y="33346"/>
                  </a:lnTo>
                  <a:lnTo>
                    <a:pt x="69535" y="8947"/>
                  </a:lnTo>
                  <a:lnTo>
                    <a:pt x="113849" y="0"/>
                  </a:lnTo>
                  <a:lnTo>
                    <a:pt x="4474340" y="0"/>
                  </a:lnTo>
                  <a:lnTo>
                    <a:pt x="4517909" y="8666"/>
                  </a:lnTo>
                  <a:lnTo>
                    <a:pt x="4554840" y="33346"/>
                  </a:lnTo>
                  <a:lnTo>
                    <a:pt x="4579522" y="70283"/>
                  </a:lnTo>
                  <a:lnTo>
                    <a:pt x="4588190" y="113852"/>
                  </a:lnTo>
                  <a:lnTo>
                    <a:pt x="4588190" y="569246"/>
                  </a:lnTo>
                  <a:lnTo>
                    <a:pt x="4579243" y="613563"/>
                  </a:lnTo>
                  <a:lnTo>
                    <a:pt x="4554843" y="649752"/>
                  </a:lnTo>
                  <a:lnTo>
                    <a:pt x="4518655" y="674151"/>
                  </a:lnTo>
                  <a:lnTo>
                    <a:pt x="4474340" y="683098"/>
                  </a:lnTo>
                  <a:close/>
                </a:path>
              </a:pathLst>
            </a:custGeom>
            <a:solidFill>
              <a:srgbClr val="FFFFFF"/>
            </a:solidFill>
          </p:spPr>
          <p:txBody>
            <a:bodyPr wrap="square" lIns="0" tIns="0" rIns="0" bIns="0" rtlCol="0"/>
            <a:lstStyle/>
            <a:p>
              <a:endParaRPr/>
            </a:p>
          </p:txBody>
        </p:sp>
        <p:sp>
          <p:nvSpPr>
            <p:cNvPr id="5" name="object 5"/>
            <p:cNvSpPr/>
            <p:nvPr/>
          </p:nvSpPr>
          <p:spPr>
            <a:xfrm>
              <a:off x="7603734" y="190099"/>
              <a:ext cx="4588510" cy="683260"/>
            </a:xfrm>
            <a:custGeom>
              <a:avLst/>
              <a:gdLst/>
              <a:ahLst/>
              <a:cxnLst/>
              <a:rect l="l" t="t" r="r" b="b"/>
              <a:pathLst>
                <a:path w="4588509" h="683260">
                  <a:moveTo>
                    <a:pt x="0" y="113852"/>
                  </a:moveTo>
                  <a:lnTo>
                    <a:pt x="8947" y="69535"/>
                  </a:lnTo>
                  <a:lnTo>
                    <a:pt x="33346" y="33346"/>
                  </a:lnTo>
                  <a:lnTo>
                    <a:pt x="69535" y="8947"/>
                  </a:lnTo>
                  <a:lnTo>
                    <a:pt x="113849" y="0"/>
                  </a:lnTo>
                  <a:lnTo>
                    <a:pt x="4474340" y="0"/>
                  </a:lnTo>
                  <a:lnTo>
                    <a:pt x="4517909" y="8666"/>
                  </a:lnTo>
                  <a:lnTo>
                    <a:pt x="4554840" y="33346"/>
                  </a:lnTo>
                  <a:lnTo>
                    <a:pt x="4579522" y="70283"/>
                  </a:lnTo>
                  <a:lnTo>
                    <a:pt x="4588190" y="113852"/>
                  </a:lnTo>
                  <a:lnTo>
                    <a:pt x="4588190" y="569246"/>
                  </a:lnTo>
                  <a:lnTo>
                    <a:pt x="4579243" y="613563"/>
                  </a:lnTo>
                  <a:lnTo>
                    <a:pt x="4554843" y="649752"/>
                  </a:lnTo>
                  <a:lnTo>
                    <a:pt x="4518655" y="674151"/>
                  </a:lnTo>
                  <a:lnTo>
                    <a:pt x="4474340" y="683098"/>
                  </a:lnTo>
                  <a:lnTo>
                    <a:pt x="113849" y="683098"/>
                  </a:lnTo>
                  <a:lnTo>
                    <a:pt x="69535" y="674151"/>
                  </a:lnTo>
                  <a:lnTo>
                    <a:pt x="33346" y="649752"/>
                  </a:lnTo>
                  <a:lnTo>
                    <a:pt x="8947" y="613563"/>
                  </a:lnTo>
                  <a:lnTo>
                    <a:pt x="0" y="569246"/>
                  </a:lnTo>
                  <a:lnTo>
                    <a:pt x="0" y="113852"/>
                  </a:lnTo>
                  <a:close/>
                </a:path>
              </a:pathLst>
            </a:custGeom>
            <a:ln w="9524">
              <a:solidFill>
                <a:srgbClr val="95546D"/>
              </a:solidFill>
            </a:ln>
          </p:spPr>
          <p:txBody>
            <a:bodyPr wrap="square" lIns="0" tIns="0" rIns="0" bIns="0" rtlCol="0"/>
            <a:lstStyle/>
            <a:p>
              <a:endParaRPr/>
            </a:p>
          </p:txBody>
        </p:sp>
      </p:grpSp>
      <p:sp>
        <p:nvSpPr>
          <p:cNvPr id="6" name="object 6"/>
          <p:cNvSpPr txBox="1">
            <a:spLocks noGrp="1"/>
          </p:cNvSpPr>
          <p:nvPr>
            <p:ph type="title"/>
          </p:nvPr>
        </p:nvSpPr>
        <p:spPr>
          <a:xfrm>
            <a:off x="7936106" y="368539"/>
            <a:ext cx="3803015" cy="330200"/>
          </a:xfrm>
          <a:prstGeom prst="rect">
            <a:avLst/>
          </a:prstGeom>
        </p:spPr>
        <p:txBody>
          <a:bodyPr vert="horz" wrap="square" lIns="0" tIns="12700" rIns="0" bIns="0" rtlCol="0">
            <a:spAutoFit/>
          </a:bodyPr>
          <a:lstStyle/>
          <a:p>
            <a:pPr marL="12700">
              <a:lnSpc>
                <a:spcPct val="100000"/>
              </a:lnSpc>
              <a:spcBef>
                <a:spcPts val="100"/>
              </a:spcBef>
            </a:pPr>
            <a:r>
              <a:rPr sz="2000" b="0" spc="-10" dirty="0">
                <a:solidFill>
                  <a:srgbClr val="000000"/>
                </a:solidFill>
                <a:latin typeface="Comfortaa"/>
                <a:cs typeface="Comfortaa"/>
              </a:rPr>
              <a:t>Prototype </a:t>
            </a:r>
            <a:r>
              <a:rPr sz="2000" b="0" dirty="0">
                <a:solidFill>
                  <a:srgbClr val="000000"/>
                </a:solidFill>
                <a:latin typeface="Comfortaa"/>
                <a:cs typeface="Comfortaa"/>
              </a:rPr>
              <a:t>of </a:t>
            </a:r>
            <a:r>
              <a:rPr sz="2000" b="0" spc="-15" dirty="0">
                <a:solidFill>
                  <a:srgbClr val="000000"/>
                </a:solidFill>
                <a:latin typeface="Comfortaa"/>
                <a:cs typeface="Comfortaa"/>
              </a:rPr>
              <a:t>Panoramic</a:t>
            </a:r>
            <a:r>
              <a:rPr sz="2000" b="0" spc="-65" dirty="0">
                <a:solidFill>
                  <a:srgbClr val="000000"/>
                </a:solidFill>
                <a:latin typeface="Comfortaa"/>
                <a:cs typeface="Comfortaa"/>
              </a:rPr>
              <a:t> </a:t>
            </a:r>
            <a:r>
              <a:rPr sz="2000" b="0" spc="-10" dirty="0">
                <a:solidFill>
                  <a:srgbClr val="000000"/>
                </a:solidFill>
                <a:latin typeface="Comfortaa"/>
                <a:cs typeface="Comfortaa"/>
              </a:rPr>
              <a:t>View</a:t>
            </a:r>
            <a:endParaRPr sz="2000">
              <a:latin typeface="Comfortaa"/>
              <a:cs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12192000" cy="1798481"/>
            <a:chOff x="0" y="0"/>
            <a:chExt cx="12192000" cy="1798481"/>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r>
                <a:rPr lang="en-IN" dirty="0"/>
                <a:t>II</a:t>
              </a:r>
              <a:endParaRPr dirty="0"/>
            </a:p>
          </p:txBody>
        </p:sp>
      </p:grpSp>
      <p:sp>
        <p:nvSpPr>
          <p:cNvPr id="7" name="object 7"/>
          <p:cNvSpPr txBox="1"/>
          <p:nvPr/>
        </p:nvSpPr>
        <p:spPr>
          <a:xfrm>
            <a:off x="734168" y="2696191"/>
            <a:ext cx="3618865" cy="3404073"/>
          </a:xfrm>
          <a:prstGeom prst="rect">
            <a:avLst/>
          </a:prstGeom>
        </p:spPr>
        <p:txBody>
          <a:bodyPr vert="horz" wrap="square" lIns="0" tIns="12700" rIns="0" bIns="0" rtlCol="0">
            <a:spAutoFit/>
          </a:bodyPr>
          <a:lstStyle/>
          <a:p>
            <a:pPr marL="12700" marR="5080" indent="1905" algn="ctr">
              <a:lnSpc>
                <a:spcPct val="150000"/>
              </a:lnSpc>
              <a:spcBef>
                <a:spcPts val="100"/>
              </a:spcBef>
            </a:pPr>
            <a:r>
              <a:rPr sz="2500" b="1" spc="-5" dirty="0">
                <a:solidFill>
                  <a:srgbClr val="FFFFFF"/>
                </a:solidFill>
                <a:latin typeface="Arial"/>
                <a:cs typeface="Arial"/>
              </a:rPr>
              <a:t>Such Heat </a:t>
            </a:r>
            <a:r>
              <a:rPr sz="2500" b="1" dirty="0">
                <a:solidFill>
                  <a:srgbClr val="FFFFFF"/>
                </a:solidFill>
                <a:latin typeface="Arial"/>
                <a:cs typeface="Arial"/>
              </a:rPr>
              <a:t>Maps </a:t>
            </a:r>
            <a:r>
              <a:rPr sz="2500" b="1" spc="-5" dirty="0">
                <a:solidFill>
                  <a:srgbClr val="FFFFFF"/>
                </a:solidFill>
                <a:latin typeface="Arial"/>
                <a:cs typeface="Arial"/>
              </a:rPr>
              <a:t>are  generated by</a:t>
            </a:r>
            <a:r>
              <a:rPr sz="2500" b="1" spc="-105" dirty="0">
                <a:solidFill>
                  <a:srgbClr val="FFFFFF"/>
                </a:solidFill>
                <a:latin typeface="Arial"/>
                <a:cs typeface="Arial"/>
              </a:rPr>
              <a:t> </a:t>
            </a:r>
            <a:r>
              <a:rPr lang="en-IN" sz="2500" b="1" spc="-5" dirty="0">
                <a:solidFill>
                  <a:srgbClr val="FFFFFF"/>
                </a:solidFill>
                <a:latin typeface="Arial"/>
                <a:cs typeface="Arial"/>
              </a:rPr>
              <a:t>Innovators</a:t>
            </a:r>
            <a:r>
              <a:rPr sz="2500" b="1" spc="-5" dirty="0">
                <a:solidFill>
                  <a:srgbClr val="FFFFFF"/>
                </a:solidFill>
                <a:latin typeface="Arial"/>
                <a:cs typeface="Arial"/>
              </a:rPr>
              <a:t>  systems on </a:t>
            </a:r>
            <a:r>
              <a:rPr sz="2500" b="1" dirty="0">
                <a:solidFill>
                  <a:srgbClr val="FFFFFF"/>
                </a:solidFill>
                <a:latin typeface="Arial"/>
                <a:cs typeface="Arial"/>
              </a:rPr>
              <a:t>the </a:t>
            </a:r>
            <a:r>
              <a:rPr sz="2500" b="1" spc="-5" dirty="0">
                <a:solidFill>
                  <a:srgbClr val="FFFFFF"/>
                </a:solidFill>
                <a:latin typeface="Arial"/>
                <a:cs typeface="Arial"/>
              </a:rPr>
              <a:t>basis</a:t>
            </a:r>
            <a:r>
              <a:rPr sz="2500" b="1" spc="-105" dirty="0">
                <a:solidFill>
                  <a:srgbClr val="FFFFFF"/>
                </a:solidFill>
                <a:latin typeface="Arial"/>
                <a:cs typeface="Arial"/>
              </a:rPr>
              <a:t> </a:t>
            </a:r>
            <a:r>
              <a:rPr sz="2500" b="1" spc="-5" dirty="0">
                <a:solidFill>
                  <a:srgbClr val="FFFFFF"/>
                </a:solidFill>
                <a:latin typeface="Arial"/>
                <a:cs typeface="Arial"/>
              </a:rPr>
              <a:t>of  sensor data along with  </a:t>
            </a:r>
            <a:r>
              <a:rPr sz="2500" b="1" i="1" spc="-5" dirty="0">
                <a:solidFill>
                  <a:srgbClr val="FFFFFF"/>
                </a:solidFill>
                <a:latin typeface="Arial"/>
                <a:cs typeface="Arial"/>
              </a:rPr>
              <a:t>Google </a:t>
            </a:r>
            <a:r>
              <a:rPr sz="2500" b="1" i="1" dirty="0">
                <a:solidFill>
                  <a:srgbClr val="FFFFFF"/>
                </a:solidFill>
                <a:latin typeface="Arial"/>
                <a:cs typeface="Arial"/>
              </a:rPr>
              <a:t>Maps</a:t>
            </a:r>
            <a:r>
              <a:rPr sz="2500" b="1" i="1" spc="-125" dirty="0">
                <a:solidFill>
                  <a:srgbClr val="FFFFFF"/>
                </a:solidFill>
                <a:latin typeface="Arial"/>
                <a:cs typeface="Arial"/>
              </a:rPr>
              <a:t> </a:t>
            </a:r>
            <a:r>
              <a:rPr sz="2500" b="1" i="1" spc="-5" dirty="0">
                <a:solidFill>
                  <a:srgbClr val="FFFFFF"/>
                </a:solidFill>
                <a:latin typeface="Arial"/>
                <a:cs typeface="Arial"/>
              </a:rPr>
              <a:t>API</a:t>
            </a:r>
            <a:endParaRPr sz="2500" dirty="0">
              <a:latin typeface="Arial"/>
              <a:cs typeface="Arial"/>
            </a:endParaRPr>
          </a:p>
        </p:txBody>
      </p:sp>
      <p:grpSp>
        <p:nvGrpSpPr>
          <p:cNvPr id="8" name="object 8"/>
          <p:cNvGrpSpPr/>
          <p:nvPr/>
        </p:nvGrpSpPr>
        <p:grpSpPr>
          <a:xfrm>
            <a:off x="4920890" y="2187058"/>
            <a:ext cx="7271384" cy="4278630"/>
            <a:chOff x="4920890" y="2187058"/>
            <a:chExt cx="7271384" cy="4278630"/>
          </a:xfrm>
        </p:grpSpPr>
        <p:sp>
          <p:nvSpPr>
            <p:cNvPr id="9" name="object 9"/>
            <p:cNvSpPr/>
            <p:nvPr/>
          </p:nvSpPr>
          <p:spPr>
            <a:xfrm>
              <a:off x="4920890" y="2187058"/>
              <a:ext cx="7271085" cy="4278578"/>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4947840" y="5318714"/>
              <a:ext cx="3403693" cy="842148"/>
            </a:xfrm>
            <a:prstGeom prst="rect">
              <a:avLst/>
            </a:prstGeom>
            <a:blipFill>
              <a:blip r:embed="rId4" cstate="print"/>
              <a:stretch>
                <a:fillRect/>
              </a:stretch>
            </a:blipFill>
          </p:spPr>
          <p:txBody>
            <a:bodyPr wrap="square" lIns="0" tIns="0" rIns="0" bIns="0" rtlCol="0"/>
            <a:lstStyle/>
            <a:p>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59C4EB"/>
          </a:solidFill>
        </p:spPr>
        <p:txBody>
          <a:bodyPr wrap="square" lIns="0" tIns="0" rIns="0" bIns="0" rtlCol="0"/>
          <a:lstStyle/>
          <a:p>
            <a:endParaRPr/>
          </a:p>
        </p:txBody>
      </p:sp>
      <p:grpSp>
        <p:nvGrpSpPr>
          <p:cNvPr id="3" name="object 3"/>
          <p:cNvGrpSpPr/>
          <p:nvPr/>
        </p:nvGrpSpPr>
        <p:grpSpPr>
          <a:xfrm>
            <a:off x="0" y="0"/>
            <a:ext cx="12192000" cy="1798955"/>
            <a:chOff x="0" y="0"/>
            <a:chExt cx="12192000" cy="1798955"/>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dirty="0"/>
            </a:p>
          </p:txBody>
        </p:sp>
      </p:grpSp>
      <p:sp>
        <p:nvSpPr>
          <p:cNvPr id="6" name="object 6"/>
          <p:cNvSpPr txBox="1">
            <a:spLocks noGrp="1"/>
          </p:cNvSpPr>
          <p:nvPr>
            <p:ph type="title"/>
          </p:nvPr>
        </p:nvSpPr>
        <p:spPr>
          <a:xfrm>
            <a:off x="838200" y="386970"/>
            <a:ext cx="10515600" cy="1281874"/>
          </a:xfrm>
          <a:prstGeom prst="rect">
            <a:avLst/>
          </a:prstGeom>
        </p:spPr>
        <p:txBody>
          <a:bodyPr vert="horz" wrap="square" lIns="0" tIns="507477" rIns="0" bIns="0" rtlCol="0">
            <a:spAutoFit/>
          </a:bodyPr>
          <a:lstStyle/>
          <a:p>
            <a:pPr marL="12700">
              <a:lnSpc>
                <a:spcPct val="100000"/>
              </a:lnSpc>
              <a:spcBef>
                <a:spcPts val="100"/>
              </a:spcBef>
            </a:pPr>
            <a:r>
              <a:rPr lang="en-IN" b="1" spc="-645" dirty="0" err="1">
                <a:latin typeface="Arial Narrow" panose="020B0606020202030204" pitchFamily="34" charset="0"/>
              </a:rPr>
              <a:t>InNOVATORS</a:t>
            </a:r>
            <a:r>
              <a:rPr lang="en-IN" b="1" spc="-645" dirty="0">
                <a:latin typeface="Arial Narrow" panose="020B0606020202030204" pitchFamily="34" charset="0"/>
              </a:rPr>
              <a:t> </a:t>
            </a:r>
            <a:endParaRPr b="1" spc="-645" dirty="0">
              <a:latin typeface="Arial Narrow" panose="020B0606020202030204" pitchFamily="34" charset="0"/>
            </a:endParaRPr>
          </a:p>
        </p:txBody>
      </p:sp>
      <p:sp>
        <p:nvSpPr>
          <p:cNvPr id="7" name="object 7"/>
          <p:cNvSpPr txBox="1"/>
          <p:nvPr/>
        </p:nvSpPr>
        <p:spPr>
          <a:xfrm>
            <a:off x="264986" y="1757222"/>
            <a:ext cx="12079413" cy="4855175"/>
          </a:xfrm>
          <a:prstGeom prst="rect">
            <a:avLst/>
          </a:prstGeom>
        </p:spPr>
        <p:txBody>
          <a:bodyPr vert="horz" wrap="square" lIns="0" tIns="12700" rIns="0" bIns="0" rtlCol="0">
            <a:spAutoFit/>
          </a:bodyPr>
          <a:lstStyle/>
          <a:p>
            <a:pPr marL="95250" marR="5080">
              <a:lnSpc>
                <a:spcPct val="148800"/>
              </a:lnSpc>
              <a:spcBef>
                <a:spcPts val="100"/>
              </a:spcBef>
            </a:pPr>
            <a:r>
              <a:rPr sz="2100" b="1" spc="-5" dirty="0">
                <a:solidFill>
                  <a:srgbClr val="FFFFFF"/>
                </a:solidFill>
                <a:latin typeface="Arial"/>
                <a:cs typeface="Arial"/>
              </a:rPr>
              <a:t>One of </a:t>
            </a:r>
            <a:r>
              <a:rPr sz="2100" b="1" dirty="0">
                <a:solidFill>
                  <a:srgbClr val="FFFFFF"/>
                </a:solidFill>
                <a:latin typeface="Arial"/>
                <a:cs typeface="Arial"/>
              </a:rPr>
              <a:t>the </a:t>
            </a:r>
            <a:r>
              <a:rPr sz="2100" b="1" spc="-5" dirty="0">
                <a:solidFill>
                  <a:srgbClr val="FFFFFF"/>
                </a:solidFill>
                <a:latin typeface="Arial"/>
                <a:cs typeface="Arial"/>
              </a:rPr>
              <a:t>essential and novel </a:t>
            </a:r>
            <a:r>
              <a:rPr sz="2100" b="1" dirty="0">
                <a:solidFill>
                  <a:srgbClr val="FFFFFF"/>
                </a:solidFill>
                <a:latin typeface="Arial"/>
                <a:cs typeface="Arial"/>
              </a:rPr>
              <a:t>feature </a:t>
            </a:r>
            <a:r>
              <a:rPr sz="2100" b="1" spc="-5" dirty="0">
                <a:solidFill>
                  <a:srgbClr val="FFFFFF"/>
                </a:solidFill>
                <a:latin typeface="Arial"/>
                <a:cs typeface="Arial"/>
              </a:rPr>
              <a:t>will be </a:t>
            </a:r>
            <a:r>
              <a:rPr sz="2100" b="1" dirty="0">
                <a:solidFill>
                  <a:srgbClr val="FFFFFF"/>
                </a:solidFill>
                <a:latin typeface="Arial"/>
                <a:cs typeface="Arial"/>
              </a:rPr>
              <a:t>tracking </a:t>
            </a:r>
            <a:r>
              <a:rPr sz="2100" b="1" spc="-5" dirty="0">
                <a:solidFill>
                  <a:srgbClr val="FFFFFF"/>
                </a:solidFill>
                <a:latin typeface="Arial"/>
                <a:cs typeface="Arial"/>
              </a:rPr>
              <a:t>of </a:t>
            </a:r>
            <a:r>
              <a:rPr sz="2100" b="1" dirty="0">
                <a:solidFill>
                  <a:srgbClr val="FFFFFF"/>
                </a:solidFill>
                <a:latin typeface="Arial"/>
                <a:cs typeface="Arial"/>
              </a:rPr>
              <a:t>the </a:t>
            </a:r>
            <a:r>
              <a:rPr sz="2100" b="1" spc="-5" dirty="0">
                <a:solidFill>
                  <a:srgbClr val="FFFFFF"/>
                </a:solidFill>
                <a:latin typeface="Arial"/>
                <a:cs typeface="Arial"/>
              </a:rPr>
              <a:t>sources of pollutants in  </a:t>
            </a:r>
            <a:r>
              <a:rPr sz="2100" b="1" dirty="0">
                <a:solidFill>
                  <a:srgbClr val="FFFFFF"/>
                </a:solidFill>
                <a:latin typeface="Arial"/>
                <a:cs typeface="Arial"/>
              </a:rPr>
              <a:t>the </a:t>
            </a:r>
            <a:r>
              <a:rPr sz="2100" b="1" spc="-5" dirty="0">
                <a:solidFill>
                  <a:srgbClr val="FFFFFF"/>
                </a:solidFill>
                <a:latin typeface="Arial"/>
                <a:cs typeface="Arial"/>
              </a:rPr>
              <a:t>water </a:t>
            </a:r>
            <a:r>
              <a:rPr sz="2100" b="1" spc="-25" dirty="0">
                <a:solidFill>
                  <a:srgbClr val="FFFFFF"/>
                </a:solidFill>
                <a:latin typeface="Arial"/>
                <a:cs typeface="Arial"/>
              </a:rPr>
              <a:t>body.This </a:t>
            </a:r>
            <a:r>
              <a:rPr sz="2100" b="1" spc="-5" dirty="0">
                <a:solidFill>
                  <a:srgbClr val="FFFFFF"/>
                </a:solidFill>
                <a:latin typeface="Arial"/>
                <a:cs typeface="Arial"/>
              </a:rPr>
              <a:t>will be done by </a:t>
            </a:r>
            <a:r>
              <a:rPr sz="2100" b="1" dirty="0">
                <a:solidFill>
                  <a:srgbClr val="FFFFFF"/>
                </a:solidFill>
                <a:latin typeface="Arial"/>
                <a:cs typeface="Arial"/>
              </a:rPr>
              <a:t>the following </a:t>
            </a:r>
            <a:r>
              <a:rPr sz="2100" b="1" spc="-5" dirty="0">
                <a:latin typeface="Arial"/>
                <a:cs typeface="Arial"/>
              </a:rPr>
              <a:t>STP </a:t>
            </a:r>
            <a:r>
              <a:rPr sz="2100" b="1" dirty="0">
                <a:latin typeface="Arial"/>
                <a:cs typeface="Arial"/>
              </a:rPr>
              <a:t>(Source </a:t>
            </a:r>
            <a:r>
              <a:rPr sz="2100" b="1" spc="-20" dirty="0">
                <a:latin typeface="Arial"/>
                <a:cs typeface="Arial"/>
              </a:rPr>
              <a:t>Tracking</a:t>
            </a:r>
            <a:r>
              <a:rPr sz="2100" b="1" dirty="0">
                <a:latin typeface="Arial"/>
                <a:cs typeface="Arial"/>
              </a:rPr>
              <a:t> </a:t>
            </a:r>
            <a:r>
              <a:rPr sz="2100" b="1" spc="-5" dirty="0">
                <a:latin typeface="Arial"/>
                <a:cs typeface="Arial"/>
              </a:rPr>
              <a:t>Process):</a:t>
            </a:r>
            <a:endParaRPr sz="2100" dirty="0">
              <a:latin typeface="Arial"/>
              <a:cs typeface="Arial"/>
            </a:endParaRPr>
          </a:p>
          <a:p>
            <a:pPr>
              <a:lnSpc>
                <a:spcPct val="100000"/>
              </a:lnSpc>
              <a:spcBef>
                <a:spcPts val="10"/>
              </a:spcBef>
            </a:pPr>
            <a:endParaRPr sz="3250" dirty="0">
              <a:latin typeface="Arial"/>
              <a:cs typeface="Arial"/>
            </a:endParaRPr>
          </a:p>
          <a:p>
            <a:pPr marL="552450" marR="184785" indent="-540385">
              <a:lnSpc>
                <a:spcPct val="148800"/>
              </a:lnSpc>
              <a:tabLst>
                <a:tab pos="552450" algn="l"/>
              </a:tabLst>
            </a:pPr>
            <a:r>
              <a:rPr sz="2100" b="1" spc="-5" dirty="0">
                <a:solidFill>
                  <a:srgbClr val="FFFFFF"/>
                </a:solidFill>
                <a:latin typeface="Arial"/>
                <a:cs typeface="Arial"/>
              </a:rPr>
              <a:t>1.)	Before </a:t>
            </a:r>
            <a:r>
              <a:rPr sz="2100" b="1" dirty="0">
                <a:solidFill>
                  <a:srgbClr val="FFFFFF"/>
                </a:solidFill>
                <a:latin typeface="Arial"/>
                <a:cs typeface="Arial"/>
              </a:rPr>
              <a:t>the </a:t>
            </a:r>
            <a:r>
              <a:rPr sz="2100" b="1" spc="-5" dirty="0">
                <a:solidFill>
                  <a:srgbClr val="FFFFFF"/>
                </a:solidFill>
                <a:latin typeface="Arial"/>
                <a:cs typeface="Arial"/>
              </a:rPr>
              <a:t>installation, </a:t>
            </a:r>
            <a:r>
              <a:rPr sz="2100" b="1" dirty="0">
                <a:solidFill>
                  <a:srgbClr val="FFFFFF"/>
                </a:solidFill>
                <a:latin typeface="Arial"/>
                <a:cs typeface="Arial"/>
              </a:rPr>
              <a:t>the </a:t>
            </a:r>
            <a:r>
              <a:rPr sz="2100" b="1" spc="-5" dirty="0">
                <a:solidFill>
                  <a:srgbClr val="FFFFFF"/>
                </a:solidFill>
                <a:latin typeface="Arial"/>
                <a:cs typeface="Arial"/>
              </a:rPr>
              <a:t>location of </a:t>
            </a:r>
            <a:r>
              <a:rPr sz="2100" b="1" dirty="0">
                <a:solidFill>
                  <a:srgbClr val="FFFFFF"/>
                </a:solidFill>
                <a:latin typeface="Arial"/>
                <a:cs typeface="Arial"/>
              </a:rPr>
              <a:t>factories </a:t>
            </a:r>
            <a:r>
              <a:rPr sz="2100" b="1" spc="-5" dirty="0">
                <a:solidFill>
                  <a:srgbClr val="FFFFFF"/>
                </a:solidFill>
                <a:latin typeface="Arial"/>
                <a:cs typeface="Arial"/>
              </a:rPr>
              <a:t>and industries connected </a:t>
            </a:r>
            <a:r>
              <a:rPr sz="2100" b="1" dirty="0">
                <a:solidFill>
                  <a:srgbClr val="FFFFFF"/>
                </a:solidFill>
                <a:latin typeface="Arial"/>
                <a:cs typeface="Arial"/>
              </a:rPr>
              <a:t>to the  </a:t>
            </a:r>
            <a:r>
              <a:rPr sz="2100" b="1" spc="-5" dirty="0">
                <a:solidFill>
                  <a:srgbClr val="FFFFFF"/>
                </a:solidFill>
                <a:latin typeface="Arial"/>
                <a:cs typeface="Arial"/>
              </a:rPr>
              <a:t>river/lake will be marked in </a:t>
            </a:r>
            <a:r>
              <a:rPr sz="2100" b="1" dirty="0">
                <a:solidFill>
                  <a:srgbClr val="FFFFFF"/>
                </a:solidFill>
                <a:latin typeface="Arial"/>
                <a:cs typeface="Arial"/>
              </a:rPr>
              <a:t>the </a:t>
            </a:r>
            <a:r>
              <a:rPr sz="2100" b="1" spc="-5" dirty="0">
                <a:solidFill>
                  <a:srgbClr val="FFFFFF"/>
                </a:solidFill>
                <a:latin typeface="Arial"/>
                <a:cs typeface="Arial"/>
              </a:rPr>
              <a:t>system, using KML on Google</a:t>
            </a:r>
            <a:r>
              <a:rPr sz="2100" b="1" spc="-95" dirty="0">
                <a:solidFill>
                  <a:srgbClr val="FFFFFF"/>
                </a:solidFill>
                <a:latin typeface="Arial"/>
                <a:cs typeface="Arial"/>
              </a:rPr>
              <a:t> </a:t>
            </a:r>
            <a:r>
              <a:rPr sz="2100" b="1" spc="-5" dirty="0">
                <a:solidFill>
                  <a:srgbClr val="FFFFFF"/>
                </a:solidFill>
                <a:latin typeface="Arial"/>
                <a:cs typeface="Arial"/>
              </a:rPr>
              <a:t>Earth.</a:t>
            </a:r>
            <a:endParaRPr sz="2100" dirty="0">
              <a:latin typeface="Arial"/>
              <a:cs typeface="Arial"/>
            </a:endParaRPr>
          </a:p>
          <a:p>
            <a:pPr marL="552450" marR="98425" indent="-540385">
              <a:lnSpc>
                <a:spcPct val="148800"/>
              </a:lnSpc>
              <a:tabLst>
                <a:tab pos="552450" algn="l"/>
              </a:tabLst>
            </a:pPr>
            <a:r>
              <a:rPr sz="2100" b="1" spc="-5" dirty="0">
                <a:solidFill>
                  <a:srgbClr val="FFFFFF"/>
                </a:solidFill>
                <a:latin typeface="Arial"/>
                <a:cs typeface="Arial"/>
              </a:rPr>
              <a:t>2.)	If </a:t>
            </a:r>
            <a:r>
              <a:rPr sz="2100" b="1" dirty="0">
                <a:solidFill>
                  <a:srgbClr val="FFFFFF"/>
                </a:solidFill>
                <a:latin typeface="Arial"/>
                <a:cs typeface="Arial"/>
              </a:rPr>
              <a:t>the </a:t>
            </a:r>
            <a:r>
              <a:rPr lang="en-IN" sz="2100" b="1" spc="-5" dirty="0">
                <a:solidFill>
                  <a:srgbClr val="FFFFFF"/>
                </a:solidFill>
                <a:latin typeface="Arial"/>
                <a:cs typeface="Arial"/>
              </a:rPr>
              <a:t>Innovators</a:t>
            </a:r>
            <a:r>
              <a:rPr sz="2100" b="1" spc="-5" dirty="0">
                <a:solidFill>
                  <a:srgbClr val="FFFFFF"/>
                </a:solidFill>
                <a:latin typeface="Arial"/>
                <a:cs typeface="Arial"/>
              </a:rPr>
              <a:t> System, while </a:t>
            </a:r>
            <a:r>
              <a:rPr sz="2100" b="1" dirty="0">
                <a:solidFill>
                  <a:srgbClr val="FFFFFF"/>
                </a:solidFill>
                <a:latin typeface="Arial"/>
                <a:cs typeface="Arial"/>
              </a:rPr>
              <a:t>testing, </a:t>
            </a:r>
            <a:r>
              <a:rPr sz="2100" b="1" spc="-5" dirty="0">
                <a:solidFill>
                  <a:srgbClr val="FFFFFF"/>
                </a:solidFill>
                <a:latin typeface="Arial"/>
                <a:cs typeface="Arial"/>
              </a:rPr>
              <a:t>identifies </a:t>
            </a:r>
            <a:r>
              <a:rPr sz="2100" b="1" dirty="0">
                <a:solidFill>
                  <a:srgbClr val="FFFFFF"/>
                </a:solidFill>
                <a:latin typeface="Arial"/>
                <a:cs typeface="Arial"/>
              </a:rPr>
              <a:t>that the </a:t>
            </a:r>
            <a:r>
              <a:rPr sz="2100" b="1" spc="-5" dirty="0">
                <a:solidFill>
                  <a:srgbClr val="FFFFFF"/>
                </a:solidFill>
                <a:latin typeface="Arial"/>
                <a:cs typeface="Arial"/>
              </a:rPr>
              <a:t>parameters are beyond  </a:t>
            </a:r>
            <a:r>
              <a:rPr sz="2100" b="1" dirty="0">
                <a:solidFill>
                  <a:srgbClr val="FFFFFF"/>
                </a:solidFill>
                <a:latin typeface="Arial"/>
                <a:cs typeface="Arial"/>
              </a:rPr>
              <a:t>threshold </a:t>
            </a:r>
            <a:r>
              <a:rPr sz="2100" b="1" spc="-5" dirty="0">
                <a:solidFill>
                  <a:srgbClr val="FFFFFF"/>
                </a:solidFill>
                <a:latin typeface="Arial"/>
                <a:cs typeface="Arial"/>
              </a:rPr>
              <a:t>in </a:t>
            </a:r>
            <a:r>
              <a:rPr sz="2100" b="1" dirty="0">
                <a:solidFill>
                  <a:srgbClr val="FFFFFF"/>
                </a:solidFill>
                <a:latin typeface="Arial"/>
                <a:cs typeface="Arial"/>
              </a:rPr>
              <a:t>the </a:t>
            </a:r>
            <a:r>
              <a:rPr sz="2100" b="1" spc="-5" dirty="0">
                <a:solidFill>
                  <a:srgbClr val="FFFFFF"/>
                </a:solidFill>
                <a:latin typeface="Arial"/>
                <a:cs typeface="Arial"/>
              </a:rPr>
              <a:t>same area which was marked, </a:t>
            </a:r>
            <a:r>
              <a:rPr sz="2100" b="1" dirty="0">
                <a:solidFill>
                  <a:srgbClr val="FFFFFF"/>
                </a:solidFill>
                <a:latin typeface="Arial"/>
                <a:cs typeface="Arial"/>
              </a:rPr>
              <a:t>that </a:t>
            </a:r>
            <a:r>
              <a:rPr sz="2100" b="1" spc="-5" dirty="0">
                <a:solidFill>
                  <a:srgbClr val="FFFFFF"/>
                </a:solidFill>
                <a:latin typeface="Arial"/>
                <a:cs typeface="Arial"/>
              </a:rPr>
              <a:t>would indicate </a:t>
            </a:r>
            <a:r>
              <a:rPr sz="2100" b="1" dirty="0">
                <a:solidFill>
                  <a:srgbClr val="FFFFFF"/>
                </a:solidFill>
                <a:latin typeface="Arial"/>
                <a:cs typeface="Arial"/>
              </a:rPr>
              <a:t>that the  </a:t>
            </a:r>
            <a:r>
              <a:rPr sz="2100" b="1" spc="-5" dirty="0">
                <a:solidFill>
                  <a:srgbClr val="FFFFFF"/>
                </a:solidFill>
                <a:latin typeface="Arial"/>
                <a:cs typeface="Arial"/>
              </a:rPr>
              <a:t>respective industry is not </a:t>
            </a:r>
            <a:r>
              <a:rPr sz="2100" b="1" dirty="0">
                <a:solidFill>
                  <a:srgbClr val="FFFFFF"/>
                </a:solidFill>
                <a:latin typeface="Arial"/>
                <a:cs typeface="Arial"/>
              </a:rPr>
              <a:t>following the treatment </a:t>
            </a:r>
            <a:r>
              <a:rPr sz="2100" b="1" spc="-5" dirty="0">
                <a:solidFill>
                  <a:srgbClr val="FFFFFF"/>
                </a:solidFill>
                <a:latin typeface="Arial"/>
                <a:cs typeface="Arial"/>
              </a:rPr>
              <a:t>process, and an alarm will be  initiated, along with it, </a:t>
            </a:r>
            <a:r>
              <a:rPr sz="2100" b="1" dirty="0">
                <a:solidFill>
                  <a:srgbClr val="FFFFFF"/>
                </a:solidFill>
                <a:latin typeface="Arial"/>
                <a:cs typeface="Arial"/>
              </a:rPr>
              <a:t>a </a:t>
            </a:r>
            <a:r>
              <a:rPr sz="2100" b="1" spc="-5" dirty="0">
                <a:solidFill>
                  <a:srgbClr val="FFFFFF"/>
                </a:solidFill>
                <a:latin typeface="Arial"/>
                <a:cs typeface="Arial"/>
              </a:rPr>
              <a:t>notification will be given </a:t>
            </a:r>
            <a:r>
              <a:rPr sz="2100" b="1" dirty="0">
                <a:solidFill>
                  <a:srgbClr val="FFFFFF"/>
                </a:solidFill>
                <a:latin typeface="Arial"/>
                <a:cs typeface="Arial"/>
              </a:rPr>
              <a:t>to the </a:t>
            </a:r>
            <a:r>
              <a:rPr sz="2100" b="1" spc="-5" dirty="0">
                <a:solidFill>
                  <a:srgbClr val="FFFFFF"/>
                </a:solidFill>
                <a:latin typeface="Arial"/>
                <a:cs typeface="Arial"/>
              </a:rPr>
              <a:t>authority along with</a:t>
            </a:r>
            <a:r>
              <a:rPr sz="2100" b="1" spc="-105" dirty="0">
                <a:solidFill>
                  <a:srgbClr val="FFFFFF"/>
                </a:solidFill>
                <a:latin typeface="Arial"/>
                <a:cs typeface="Arial"/>
              </a:rPr>
              <a:t> </a:t>
            </a:r>
            <a:r>
              <a:rPr sz="2100" b="1" dirty="0">
                <a:solidFill>
                  <a:srgbClr val="FFFFFF"/>
                </a:solidFill>
                <a:latin typeface="Arial"/>
                <a:cs typeface="Arial"/>
              </a:rPr>
              <a:t>the</a:t>
            </a:r>
            <a:endParaRPr sz="2100" dirty="0">
              <a:latin typeface="Arial"/>
              <a:cs typeface="Arial"/>
            </a:endParaRPr>
          </a:p>
          <a:p>
            <a:pPr marL="551815">
              <a:lnSpc>
                <a:spcPts val="1175"/>
              </a:lnSpc>
            </a:pPr>
            <a:r>
              <a:rPr sz="1000" spc="-5" dirty="0">
                <a:solidFill>
                  <a:srgbClr val="C393A5"/>
                </a:solidFill>
                <a:latin typeface="Carlito"/>
                <a:cs typeface="Carlito"/>
              </a:rPr>
              <a:t>18</a:t>
            </a:r>
            <a:endParaRPr sz="1000" dirty="0">
              <a:latin typeface="Carlito"/>
              <a:cs typeface="Carlito"/>
            </a:endParaRPr>
          </a:p>
          <a:p>
            <a:pPr marL="552450">
              <a:lnSpc>
                <a:spcPct val="100000"/>
              </a:lnSpc>
              <a:spcBef>
                <a:spcPts val="60"/>
              </a:spcBef>
            </a:pPr>
            <a:r>
              <a:rPr sz="2100" b="1" spc="-5" dirty="0">
                <a:solidFill>
                  <a:srgbClr val="FFFFFF"/>
                </a:solidFill>
                <a:latin typeface="Arial"/>
                <a:cs typeface="Arial"/>
              </a:rPr>
              <a:t>proper information and</a:t>
            </a:r>
            <a:r>
              <a:rPr sz="2100" b="1" spc="-20" dirty="0">
                <a:solidFill>
                  <a:srgbClr val="FFFFFF"/>
                </a:solidFill>
                <a:latin typeface="Arial"/>
                <a:cs typeface="Arial"/>
              </a:rPr>
              <a:t> </a:t>
            </a:r>
            <a:r>
              <a:rPr sz="2100" b="1" spc="-5" dirty="0">
                <a:solidFill>
                  <a:srgbClr val="FFFFFF"/>
                </a:solidFill>
                <a:latin typeface="Arial"/>
                <a:cs typeface="Arial"/>
              </a:rPr>
              <a:t>maps.</a:t>
            </a:r>
            <a:endParaRPr sz="2100" dirty="0">
              <a:latin typeface="Arial"/>
              <a:cs typeface="Arial"/>
            </a:endParaRPr>
          </a:p>
        </p:txBody>
      </p:sp>
      <p:sp>
        <p:nvSpPr>
          <p:cNvPr id="9" name="object 9"/>
          <p:cNvSpPr/>
          <p:nvPr/>
        </p:nvSpPr>
        <p:spPr>
          <a:xfrm>
            <a:off x="11247377" y="5913388"/>
            <a:ext cx="944597" cy="94459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59C4EB"/>
          </a:solidFill>
        </p:spPr>
        <p:txBody>
          <a:bodyPr wrap="square" lIns="0" tIns="0" rIns="0" bIns="0" rtlCol="0"/>
          <a:lstStyle/>
          <a:p>
            <a:endParaRPr/>
          </a:p>
        </p:txBody>
      </p:sp>
      <p:sp>
        <p:nvSpPr>
          <p:cNvPr id="3" name="object 3"/>
          <p:cNvSpPr txBox="1"/>
          <p:nvPr/>
        </p:nvSpPr>
        <p:spPr>
          <a:xfrm>
            <a:off x="849198" y="6084577"/>
            <a:ext cx="64769" cy="127000"/>
          </a:xfrm>
          <a:prstGeom prst="rect">
            <a:avLst/>
          </a:prstGeom>
        </p:spPr>
        <p:txBody>
          <a:bodyPr vert="horz" wrap="square" lIns="0" tIns="0" rIns="0" bIns="0" rtlCol="0">
            <a:spAutoFit/>
          </a:bodyPr>
          <a:lstStyle/>
          <a:p>
            <a:pPr>
              <a:lnSpc>
                <a:spcPts val="950"/>
              </a:lnSpc>
            </a:pPr>
            <a:r>
              <a:rPr sz="1000" dirty="0">
                <a:solidFill>
                  <a:srgbClr val="C393A5"/>
                </a:solidFill>
                <a:latin typeface="Carlito"/>
                <a:cs typeface="Carlito"/>
              </a:rPr>
              <a:t>2</a:t>
            </a:r>
            <a:endParaRPr sz="1000">
              <a:latin typeface="Carlito"/>
              <a:cs typeface="Carlito"/>
            </a:endParaRPr>
          </a:p>
        </p:txBody>
      </p:sp>
      <p:grpSp>
        <p:nvGrpSpPr>
          <p:cNvPr id="4" name="object 4"/>
          <p:cNvGrpSpPr/>
          <p:nvPr/>
        </p:nvGrpSpPr>
        <p:grpSpPr>
          <a:xfrm>
            <a:off x="-50" y="5542938"/>
            <a:ext cx="12192635" cy="1106170"/>
            <a:chOff x="-50" y="5542938"/>
            <a:chExt cx="12192635" cy="1106170"/>
          </a:xfrm>
        </p:grpSpPr>
        <p:sp>
          <p:nvSpPr>
            <p:cNvPr id="5" name="object 5"/>
            <p:cNvSpPr/>
            <p:nvPr/>
          </p:nvSpPr>
          <p:spPr>
            <a:xfrm>
              <a:off x="0" y="5542938"/>
              <a:ext cx="12191975" cy="110599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0" y="5555638"/>
              <a:ext cx="12192000" cy="1004569"/>
            </a:xfrm>
            <a:custGeom>
              <a:avLst/>
              <a:gdLst/>
              <a:ahLst/>
              <a:cxnLst/>
              <a:rect l="l" t="t" r="r" b="b"/>
              <a:pathLst>
                <a:path w="12192000" h="1004570">
                  <a:moveTo>
                    <a:pt x="12191975" y="1004397"/>
                  </a:moveTo>
                  <a:lnTo>
                    <a:pt x="0" y="1004397"/>
                  </a:lnTo>
                  <a:lnTo>
                    <a:pt x="0" y="0"/>
                  </a:lnTo>
                  <a:lnTo>
                    <a:pt x="12191975" y="0"/>
                  </a:lnTo>
                  <a:lnTo>
                    <a:pt x="12191975" y="1004397"/>
                  </a:lnTo>
                  <a:close/>
                </a:path>
              </a:pathLst>
            </a:custGeom>
            <a:solidFill>
              <a:srgbClr val="FFFFFF"/>
            </a:solidFill>
          </p:spPr>
          <p:txBody>
            <a:bodyPr wrap="square" lIns="0" tIns="0" rIns="0" bIns="0" rtlCol="0"/>
            <a:lstStyle/>
            <a:p>
              <a:endParaRPr/>
            </a:p>
          </p:txBody>
        </p:sp>
      </p:grpSp>
      <p:sp>
        <p:nvSpPr>
          <p:cNvPr id="7" name="object 7"/>
          <p:cNvSpPr txBox="1"/>
          <p:nvPr/>
        </p:nvSpPr>
        <p:spPr>
          <a:xfrm>
            <a:off x="728953" y="5618405"/>
            <a:ext cx="11247120" cy="826135"/>
          </a:xfrm>
          <a:prstGeom prst="rect">
            <a:avLst/>
          </a:prstGeom>
        </p:spPr>
        <p:txBody>
          <a:bodyPr vert="horz" wrap="square" lIns="0" tIns="12700" rIns="0" bIns="0" rtlCol="0">
            <a:spAutoFit/>
          </a:bodyPr>
          <a:lstStyle/>
          <a:p>
            <a:pPr marL="12700">
              <a:lnSpc>
                <a:spcPct val="100000"/>
              </a:lnSpc>
              <a:spcBef>
                <a:spcPts val="100"/>
              </a:spcBef>
            </a:pPr>
            <a:r>
              <a:rPr sz="5250" b="1" spc="-815" dirty="0">
                <a:solidFill>
                  <a:srgbClr val="59C4EB"/>
                </a:solidFill>
                <a:latin typeface="Arial"/>
                <a:cs typeface="Arial"/>
              </a:rPr>
              <a:t>PROBLEM </a:t>
            </a:r>
            <a:r>
              <a:rPr sz="5250" b="1" spc="-960" dirty="0">
                <a:solidFill>
                  <a:srgbClr val="59C4EB"/>
                </a:solidFill>
                <a:latin typeface="Arial"/>
                <a:cs typeface="Arial"/>
              </a:rPr>
              <a:t>STATEMENT </a:t>
            </a:r>
            <a:endParaRPr sz="3400" dirty="0">
              <a:latin typeface="Arial"/>
              <a:cs typeface="Arial"/>
            </a:endParaRPr>
          </a:p>
        </p:txBody>
      </p:sp>
      <p:sp>
        <p:nvSpPr>
          <p:cNvPr id="8" name="object 8"/>
          <p:cNvSpPr txBox="1"/>
          <p:nvPr/>
        </p:nvSpPr>
        <p:spPr>
          <a:xfrm>
            <a:off x="567874" y="856105"/>
            <a:ext cx="11083290" cy="3568700"/>
          </a:xfrm>
          <a:prstGeom prst="rect">
            <a:avLst/>
          </a:prstGeom>
        </p:spPr>
        <p:txBody>
          <a:bodyPr vert="horz" wrap="square" lIns="0" tIns="12700" rIns="0" bIns="0" rtlCol="0">
            <a:spAutoFit/>
          </a:bodyPr>
          <a:lstStyle/>
          <a:p>
            <a:pPr marL="12700" marR="5080" algn="just">
              <a:lnSpc>
                <a:spcPct val="149000"/>
              </a:lnSpc>
              <a:spcBef>
                <a:spcPts val="100"/>
              </a:spcBef>
            </a:pPr>
            <a:r>
              <a:rPr sz="2600" spc="-285" dirty="0">
                <a:solidFill>
                  <a:srgbClr val="FFFFFF"/>
                </a:solidFill>
                <a:latin typeface="Arial Black"/>
                <a:cs typeface="Arial Black"/>
              </a:rPr>
              <a:t>Many </a:t>
            </a:r>
            <a:r>
              <a:rPr sz="2600" spc="-340" dirty="0">
                <a:solidFill>
                  <a:srgbClr val="FFFFFF"/>
                </a:solidFill>
                <a:latin typeface="Arial Black"/>
                <a:cs typeface="Arial Black"/>
              </a:rPr>
              <a:t>areas </a:t>
            </a:r>
            <a:r>
              <a:rPr sz="2600" spc="-280" dirty="0">
                <a:solidFill>
                  <a:srgbClr val="FFFFFF"/>
                </a:solidFill>
                <a:latin typeface="Arial Black"/>
                <a:cs typeface="Arial Black"/>
              </a:rPr>
              <a:t>around </a:t>
            </a:r>
            <a:r>
              <a:rPr sz="2600" spc="-300" dirty="0">
                <a:solidFill>
                  <a:srgbClr val="FFFFFF"/>
                </a:solidFill>
                <a:latin typeface="Arial Black"/>
                <a:cs typeface="Arial Black"/>
              </a:rPr>
              <a:t>the </a:t>
            </a:r>
            <a:r>
              <a:rPr sz="2600" spc="-260" dirty="0">
                <a:solidFill>
                  <a:srgbClr val="FFFFFF"/>
                </a:solidFill>
                <a:latin typeface="Arial Black"/>
                <a:cs typeface="Arial Black"/>
              </a:rPr>
              <a:t>world </a:t>
            </a:r>
            <a:r>
              <a:rPr sz="2600" spc="-275" dirty="0">
                <a:solidFill>
                  <a:srgbClr val="FFFFFF"/>
                </a:solidFill>
                <a:latin typeface="Arial Black"/>
                <a:cs typeface="Arial Black"/>
              </a:rPr>
              <a:t>survive on </a:t>
            </a:r>
            <a:r>
              <a:rPr sz="2600" spc="-290" dirty="0">
                <a:solidFill>
                  <a:srgbClr val="FFFFFF"/>
                </a:solidFill>
                <a:latin typeface="Arial Black"/>
                <a:cs typeface="Arial Black"/>
              </a:rPr>
              <a:t>natural </a:t>
            </a:r>
            <a:r>
              <a:rPr sz="2600" spc="-305" dirty="0">
                <a:solidFill>
                  <a:srgbClr val="FFFFFF"/>
                </a:solidFill>
                <a:latin typeface="Arial Black"/>
                <a:cs typeface="Arial Black"/>
              </a:rPr>
              <a:t>water </a:t>
            </a:r>
            <a:r>
              <a:rPr sz="2600" spc="-290" dirty="0">
                <a:solidFill>
                  <a:srgbClr val="FFFFFF"/>
                </a:solidFill>
                <a:latin typeface="Arial Black"/>
                <a:cs typeface="Arial Black"/>
              </a:rPr>
              <a:t>supplies </a:t>
            </a:r>
            <a:r>
              <a:rPr sz="2600" spc="-340" dirty="0">
                <a:solidFill>
                  <a:srgbClr val="FFFFFF"/>
                </a:solidFill>
                <a:latin typeface="Arial Black"/>
                <a:cs typeface="Arial Black"/>
              </a:rPr>
              <a:t>like </a:t>
            </a:r>
            <a:r>
              <a:rPr sz="2600" spc="-300" dirty="0">
                <a:solidFill>
                  <a:srgbClr val="FFFFFF"/>
                </a:solidFill>
                <a:latin typeface="Arial Black"/>
                <a:cs typeface="Arial Black"/>
              </a:rPr>
              <a:t>wells,  </a:t>
            </a:r>
            <a:r>
              <a:rPr sz="2600" spc="-270" dirty="0">
                <a:solidFill>
                  <a:srgbClr val="FFFFFF"/>
                </a:solidFill>
                <a:latin typeface="Arial Black"/>
                <a:cs typeface="Arial Black"/>
              </a:rPr>
              <a:t>ponds, </a:t>
            </a:r>
            <a:r>
              <a:rPr sz="2600" spc="-275" dirty="0">
                <a:solidFill>
                  <a:srgbClr val="FFFFFF"/>
                </a:solidFill>
                <a:latin typeface="Arial Black"/>
                <a:cs typeface="Arial Black"/>
              </a:rPr>
              <a:t>dugouts, </a:t>
            </a:r>
            <a:r>
              <a:rPr sz="2600" spc="-280" dirty="0">
                <a:solidFill>
                  <a:srgbClr val="FFFFFF"/>
                </a:solidFill>
                <a:latin typeface="Arial Black"/>
                <a:cs typeface="Arial Black"/>
              </a:rPr>
              <a:t>and </a:t>
            </a:r>
            <a:r>
              <a:rPr sz="2600" spc="-345" dirty="0">
                <a:solidFill>
                  <a:srgbClr val="FFFFFF"/>
                </a:solidFill>
                <a:latin typeface="Arial Black"/>
                <a:cs typeface="Arial Black"/>
              </a:rPr>
              <a:t>lakes. </a:t>
            </a:r>
            <a:r>
              <a:rPr sz="2600" spc="-305" dirty="0">
                <a:solidFill>
                  <a:srgbClr val="FFFFFF"/>
                </a:solidFill>
                <a:latin typeface="Arial Black"/>
                <a:cs typeface="Arial Black"/>
              </a:rPr>
              <a:t>In </a:t>
            </a:r>
            <a:r>
              <a:rPr sz="2600" spc="-345" dirty="0">
                <a:solidFill>
                  <a:srgbClr val="FFFFFF"/>
                </a:solidFill>
                <a:latin typeface="Arial Black"/>
                <a:cs typeface="Arial Black"/>
              </a:rPr>
              <a:t>such </a:t>
            </a:r>
            <a:r>
              <a:rPr sz="2600" spc="-365" dirty="0">
                <a:solidFill>
                  <a:srgbClr val="FFFFFF"/>
                </a:solidFill>
                <a:latin typeface="Arial Black"/>
                <a:cs typeface="Arial Black"/>
              </a:rPr>
              <a:t>cases, </a:t>
            </a:r>
            <a:r>
              <a:rPr sz="2600" spc="-285" dirty="0">
                <a:solidFill>
                  <a:srgbClr val="FFFFFF"/>
                </a:solidFill>
                <a:latin typeface="Arial Black"/>
                <a:cs typeface="Arial Black"/>
              </a:rPr>
              <a:t>testing </a:t>
            </a:r>
            <a:r>
              <a:rPr sz="2600" spc="-300" dirty="0">
                <a:solidFill>
                  <a:srgbClr val="FFFFFF"/>
                </a:solidFill>
                <a:latin typeface="Arial Black"/>
                <a:cs typeface="Arial Black"/>
              </a:rPr>
              <a:t>the </a:t>
            </a:r>
            <a:r>
              <a:rPr sz="2600" spc="-270" dirty="0">
                <a:solidFill>
                  <a:srgbClr val="FFFFFF"/>
                </a:solidFill>
                <a:latin typeface="Arial Black"/>
                <a:cs typeface="Arial Black"/>
              </a:rPr>
              <a:t>quality </a:t>
            </a:r>
            <a:r>
              <a:rPr sz="2600" spc="-229" dirty="0">
                <a:solidFill>
                  <a:srgbClr val="FFFFFF"/>
                </a:solidFill>
                <a:latin typeface="Arial Black"/>
                <a:cs typeface="Arial Black"/>
              </a:rPr>
              <a:t>of </a:t>
            </a:r>
            <a:r>
              <a:rPr sz="2600" spc="-305" dirty="0">
                <a:solidFill>
                  <a:srgbClr val="FFFFFF"/>
                </a:solidFill>
                <a:latin typeface="Arial Black"/>
                <a:cs typeface="Arial Black"/>
              </a:rPr>
              <a:t>water  </a:t>
            </a:r>
            <a:r>
              <a:rPr sz="2600" spc="-355" dirty="0">
                <a:solidFill>
                  <a:srgbClr val="FFFFFF"/>
                </a:solidFill>
                <a:latin typeface="Arial Black"/>
                <a:cs typeface="Arial Black"/>
              </a:rPr>
              <a:t>becomes </a:t>
            </a:r>
            <a:r>
              <a:rPr sz="2600" spc="-275" dirty="0">
                <a:solidFill>
                  <a:srgbClr val="FFFFFF"/>
                </a:solidFill>
                <a:latin typeface="Arial Black"/>
                <a:cs typeface="Arial Black"/>
              </a:rPr>
              <a:t>vital </a:t>
            </a:r>
            <a:r>
              <a:rPr sz="2600" spc="-350" dirty="0">
                <a:solidFill>
                  <a:srgbClr val="FFFFFF"/>
                </a:solidFill>
                <a:latin typeface="Arial Black"/>
                <a:cs typeface="Arial Black"/>
              </a:rPr>
              <a:t>as </a:t>
            </a:r>
            <a:r>
              <a:rPr sz="2600" spc="-260" dirty="0">
                <a:solidFill>
                  <a:srgbClr val="FFFFFF"/>
                </a:solidFill>
                <a:latin typeface="Arial Black"/>
                <a:cs typeface="Arial Black"/>
              </a:rPr>
              <a:t>it </a:t>
            </a:r>
            <a:r>
              <a:rPr sz="2600" spc="-300" dirty="0">
                <a:solidFill>
                  <a:srgbClr val="FFFFFF"/>
                </a:solidFill>
                <a:latin typeface="Arial Black"/>
                <a:cs typeface="Arial Black"/>
              </a:rPr>
              <a:t>directly </a:t>
            </a:r>
            <a:r>
              <a:rPr sz="2600" spc="-310" dirty="0">
                <a:solidFill>
                  <a:srgbClr val="FFFFFF"/>
                </a:solidFill>
                <a:latin typeface="Arial Black"/>
                <a:cs typeface="Arial Black"/>
              </a:rPr>
              <a:t>affects </a:t>
            </a:r>
            <a:r>
              <a:rPr sz="2600" spc="-300" dirty="0">
                <a:solidFill>
                  <a:srgbClr val="FFFFFF"/>
                </a:solidFill>
                <a:latin typeface="Arial Black"/>
                <a:cs typeface="Arial Black"/>
              </a:rPr>
              <a:t>the </a:t>
            </a:r>
            <a:r>
              <a:rPr sz="2600" spc="-295" dirty="0">
                <a:solidFill>
                  <a:srgbClr val="FFFFFF"/>
                </a:solidFill>
                <a:latin typeface="Arial Black"/>
                <a:cs typeface="Arial Black"/>
              </a:rPr>
              <a:t>health </a:t>
            </a:r>
            <a:r>
              <a:rPr sz="2600" spc="-229" dirty="0">
                <a:solidFill>
                  <a:srgbClr val="FFFFFF"/>
                </a:solidFill>
                <a:latin typeface="Arial Black"/>
                <a:cs typeface="Arial Black"/>
              </a:rPr>
              <a:t>of </a:t>
            </a:r>
            <a:r>
              <a:rPr sz="2600" spc="-295" dirty="0">
                <a:solidFill>
                  <a:srgbClr val="FFFFFF"/>
                </a:solidFill>
                <a:latin typeface="Arial Black"/>
                <a:cs typeface="Arial Black"/>
              </a:rPr>
              <a:t>all </a:t>
            </a:r>
            <a:r>
              <a:rPr sz="2600" spc="-270" dirty="0">
                <a:solidFill>
                  <a:srgbClr val="FFFFFF"/>
                </a:solidFill>
                <a:latin typeface="Arial Black"/>
                <a:cs typeface="Arial Black"/>
              </a:rPr>
              <a:t>individuals </a:t>
            </a:r>
            <a:r>
              <a:rPr sz="2600" spc="-275" dirty="0">
                <a:solidFill>
                  <a:srgbClr val="FFFFFF"/>
                </a:solidFill>
                <a:latin typeface="Arial Black"/>
                <a:cs typeface="Arial Black"/>
              </a:rPr>
              <a:t>involved. </a:t>
            </a:r>
            <a:r>
              <a:rPr sz="2600" spc="-270" dirty="0">
                <a:solidFill>
                  <a:srgbClr val="FFFFFF"/>
                </a:solidFill>
                <a:latin typeface="Arial Black"/>
                <a:cs typeface="Arial Black"/>
              </a:rPr>
              <a:t>The  </a:t>
            </a:r>
            <a:r>
              <a:rPr sz="2600" spc="-305" dirty="0">
                <a:solidFill>
                  <a:srgbClr val="FFFFFF"/>
                </a:solidFill>
                <a:latin typeface="Arial Black"/>
                <a:cs typeface="Arial Black"/>
              </a:rPr>
              <a:t>water </a:t>
            </a:r>
            <a:r>
              <a:rPr sz="2600" spc="-270" dirty="0">
                <a:solidFill>
                  <a:srgbClr val="FFFFFF"/>
                </a:solidFill>
                <a:latin typeface="Arial Black"/>
                <a:cs typeface="Arial Black"/>
              </a:rPr>
              <a:t>quality </a:t>
            </a:r>
            <a:r>
              <a:rPr sz="2600" spc="-335" dirty="0">
                <a:solidFill>
                  <a:srgbClr val="FFFFFF"/>
                </a:solidFill>
                <a:latin typeface="Arial Black"/>
                <a:cs typeface="Arial Black"/>
              </a:rPr>
              <a:t>may </a:t>
            </a:r>
            <a:r>
              <a:rPr sz="2600" spc="-300" dirty="0">
                <a:solidFill>
                  <a:srgbClr val="FFFFFF"/>
                </a:solidFill>
                <a:latin typeface="Arial Black"/>
                <a:cs typeface="Arial Black"/>
              </a:rPr>
              <a:t>deteriorate over </a:t>
            </a:r>
            <a:r>
              <a:rPr sz="2600" spc="-325" dirty="0">
                <a:solidFill>
                  <a:srgbClr val="FFFFFF"/>
                </a:solidFill>
                <a:latin typeface="Arial Black"/>
                <a:cs typeface="Arial Black"/>
              </a:rPr>
              <a:t>time </a:t>
            </a:r>
            <a:r>
              <a:rPr sz="2600" spc="-265" dirty="0">
                <a:solidFill>
                  <a:srgbClr val="FFFFFF"/>
                </a:solidFill>
                <a:latin typeface="Arial Black"/>
                <a:cs typeface="Arial Black"/>
              </a:rPr>
              <a:t>or </a:t>
            </a:r>
            <a:r>
              <a:rPr sz="2600" spc="-285" dirty="0">
                <a:solidFill>
                  <a:srgbClr val="FFFFFF"/>
                </a:solidFill>
                <a:latin typeface="Arial Black"/>
                <a:cs typeface="Arial Black"/>
              </a:rPr>
              <a:t>suddenly, </a:t>
            </a:r>
            <a:r>
              <a:rPr sz="2600" spc="-280" dirty="0">
                <a:solidFill>
                  <a:srgbClr val="FFFFFF"/>
                </a:solidFill>
                <a:latin typeface="Arial Black"/>
                <a:cs typeface="Arial Black"/>
              </a:rPr>
              <a:t>and </a:t>
            </a:r>
            <a:r>
              <a:rPr sz="2600" spc="-330" dirty="0">
                <a:solidFill>
                  <a:srgbClr val="FFFFFF"/>
                </a:solidFill>
                <a:latin typeface="Arial Black"/>
                <a:cs typeface="Arial Black"/>
              </a:rPr>
              <a:t>most </a:t>
            </a:r>
            <a:r>
              <a:rPr sz="2600" spc="-229" dirty="0">
                <a:solidFill>
                  <a:srgbClr val="FFFFFF"/>
                </a:solidFill>
                <a:latin typeface="Arial Black"/>
                <a:cs typeface="Arial Black"/>
              </a:rPr>
              <a:t>of </a:t>
            </a:r>
            <a:r>
              <a:rPr sz="2600" spc="-300" dirty="0">
                <a:solidFill>
                  <a:srgbClr val="FFFFFF"/>
                </a:solidFill>
                <a:latin typeface="Arial Black"/>
                <a:cs typeface="Arial Black"/>
              </a:rPr>
              <a:t>the </a:t>
            </a:r>
            <a:r>
              <a:rPr sz="2600" spc="-320" dirty="0">
                <a:solidFill>
                  <a:srgbClr val="FFFFFF"/>
                </a:solidFill>
                <a:latin typeface="Arial Black"/>
                <a:cs typeface="Arial Black"/>
              </a:rPr>
              <a:t>times,  </a:t>
            </a:r>
            <a:r>
              <a:rPr sz="2600" spc="-300" dirty="0">
                <a:solidFill>
                  <a:srgbClr val="FFFFFF"/>
                </a:solidFill>
                <a:latin typeface="Arial Black"/>
                <a:cs typeface="Arial Black"/>
              </a:rPr>
              <a:t>the </a:t>
            </a:r>
            <a:r>
              <a:rPr sz="2600" spc="-325" dirty="0">
                <a:solidFill>
                  <a:srgbClr val="FFFFFF"/>
                </a:solidFill>
                <a:latin typeface="Arial Black"/>
                <a:cs typeface="Arial Black"/>
              </a:rPr>
              <a:t>change </a:t>
            </a:r>
            <a:r>
              <a:rPr sz="2600" spc="-305" dirty="0">
                <a:solidFill>
                  <a:srgbClr val="FFFFFF"/>
                </a:solidFill>
                <a:latin typeface="Arial Black"/>
                <a:cs typeface="Arial Black"/>
              </a:rPr>
              <a:t>goes </a:t>
            </a:r>
            <a:r>
              <a:rPr sz="2600" spc="-310" dirty="0">
                <a:solidFill>
                  <a:srgbClr val="FFFFFF"/>
                </a:solidFill>
                <a:latin typeface="Arial Black"/>
                <a:cs typeface="Arial Black"/>
              </a:rPr>
              <a:t>undetected. </a:t>
            </a:r>
            <a:r>
              <a:rPr sz="2600" spc="-285" dirty="0">
                <a:solidFill>
                  <a:srgbClr val="FFFFFF"/>
                </a:solidFill>
                <a:latin typeface="Arial Black"/>
                <a:cs typeface="Arial Black"/>
              </a:rPr>
              <a:t>Continuous </a:t>
            </a:r>
            <a:r>
              <a:rPr sz="2600" spc="-305" dirty="0">
                <a:solidFill>
                  <a:srgbClr val="FFFFFF"/>
                </a:solidFill>
                <a:latin typeface="Arial Black"/>
                <a:cs typeface="Arial Black"/>
              </a:rPr>
              <a:t>water </a:t>
            </a:r>
            <a:r>
              <a:rPr sz="2600" spc="-270" dirty="0">
                <a:solidFill>
                  <a:srgbClr val="FFFFFF"/>
                </a:solidFill>
                <a:latin typeface="Arial Black"/>
                <a:cs typeface="Arial Black"/>
              </a:rPr>
              <a:t>quality </a:t>
            </a:r>
            <a:r>
              <a:rPr sz="2600" spc="-285" dirty="0">
                <a:solidFill>
                  <a:srgbClr val="FFFFFF"/>
                </a:solidFill>
                <a:latin typeface="Arial Black"/>
                <a:cs typeface="Arial Black"/>
              </a:rPr>
              <a:t>testing </a:t>
            </a:r>
            <a:r>
              <a:rPr sz="2600" spc="-310" dirty="0">
                <a:solidFill>
                  <a:srgbClr val="FFFFFF"/>
                </a:solidFill>
                <a:latin typeface="Arial Black"/>
                <a:cs typeface="Arial Black"/>
              </a:rPr>
              <a:t>determines  </a:t>
            </a:r>
            <a:r>
              <a:rPr sz="2600" spc="-350" dirty="0">
                <a:solidFill>
                  <a:srgbClr val="FFFFFF"/>
                </a:solidFill>
                <a:latin typeface="Arial Black"/>
                <a:cs typeface="Arial Black"/>
              </a:rPr>
              <a:t>speciﬁc</a:t>
            </a:r>
            <a:r>
              <a:rPr sz="2600" spc="-65" dirty="0">
                <a:solidFill>
                  <a:srgbClr val="FFFFFF"/>
                </a:solidFill>
                <a:latin typeface="Arial Black"/>
                <a:cs typeface="Arial Black"/>
              </a:rPr>
              <a:t> </a:t>
            </a:r>
            <a:r>
              <a:rPr sz="2600" spc="-325" dirty="0">
                <a:solidFill>
                  <a:srgbClr val="FFFFFF"/>
                </a:solidFill>
                <a:latin typeface="Arial Black"/>
                <a:cs typeface="Arial Black"/>
              </a:rPr>
              <a:t>issues </a:t>
            </a:r>
            <a:r>
              <a:rPr sz="2600" spc="-280" dirty="0">
                <a:solidFill>
                  <a:srgbClr val="FFFFFF"/>
                </a:solidFill>
                <a:latin typeface="Arial Black"/>
                <a:cs typeface="Arial Black"/>
              </a:rPr>
              <a:t>and </a:t>
            </a:r>
            <a:r>
              <a:rPr sz="2600" spc="-320" dirty="0">
                <a:solidFill>
                  <a:srgbClr val="FFFFFF"/>
                </a:solidFill>
                <a:latin typeface="Arial Black"/>
                <a:cs typeface="Arial Black"/>
              </a:rPr>
              <a:t>ensures </a:t>
            </a:r>
            <a:r>
              <a:rPr sz="2600" spc="-300" dirty="0">
                <a:solidFill>
                  <a:srgbClr val="FFFFFF"/>
                </a:solidFill>
                <a:latin typeface="Arial Black"/>
                <a:cs typeface="Arial Black"/>
              </a:rPr>
              <a:t>the </a:t>
            </a:r>
            <a:r>
              <a:rPr sz="2600" spc="-295" dirty="0">
                <a:solidFill>
                  <a:srgbClr val="FFFFFF"/>
                </a:solidFill>
                <a:latin typeface="Arial Black"/>
                <a:cs typeface="Arial Black"/>
              </a:rPr>
              <a:t>safety </a:t>
            </a:r>
            <a:r>
              <a:rPr sz="2600" spc="-229" dirty="0">
                <a:solidFill>
                  <a:srgbClr val="FFFFFF"/>
                </a:solidFill>
                <a:latin typeface="Arial Black"/>
                <a:cs typeface="Arial Black"/>
              </a:rPr>
              <a:t>of </a:t>
            </a:r>
            <a:r>
              <a:rPr sz="2600" spc="-300" dirty="0">
                <a:solidFill>
                  <a:srgbClr val="FFFFFF"/>
                </a:solidFill>
                <a:latin typeface="Arial Black"/>
                <a:cs typeface="Arial Black"/>
              </a:rPr>
              <a:t>the </a:t>
            </a:r>
            <a:r>
              <a:rPr sz="2600" spc="-310" dirty="0">
                <a:solidFill>
                  <a:srgbClr val="FFFFFF"/>
                </a:solidFill>
                <a:latin typeface="Arial Black"/>
                <a:cs typeface="Arial Black"/>
              </a:rPr>
              <a:t>water.</a:t>
            </a:r>
            <a:endParaRPr sz="2600" dirty="0">
              <a:latin typeface="Arial Black"/>
              <a:cs typeface="Arial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19</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838200" y="433136"/>
            <a:ext cx="10515600" cy="1189541"/>
          </a:xfrm>
          <a:prstGeom prst="rect">
            <a:avLst/>
          </a:prstGeom>
        </p:spPr>
        <p:txBody>
          <a:bodyPr vert="horz" wrap="square" lIns="0" tIns="507477" rIns="0" bIns="0" rtlCol="0">
            <a:spAutoFit/>
          </a:bodyPr>
          <a:lstStyle/>
          <a:p>
            <a:pPr marL="12700">
              <a:lnSpc>
                <a:spcPct val="100000"/>
              </a:lnSpc>
              <a:spcBef>
                <a:spcPts val="100"/>
              </a:spcBef>
            </a:pPr>
            <a:r>
              <a:rPr lang="en-IN" spc="-645" dirty="0"/>
              <a:t>Innovators</a:t>
            </a:r>
            <a:endParaRPr spc="-645" dirty="0"/>
          </a:p>
        </p:txBody>
      </p:sp>
      <p:sp>
        <p:nvSpPr>
          <p:cNvPr id="8" name="object 8"/>
          <p:cNvSpPr/>
          <p:nvPr/>
        </p:nvSpPr>
        <p:spPr>
          <a:xfrm>
            <a:off x="1825246" y="2323120"/>
            <a:ext cx="944598" cy="944598"/>
          </a:xfrm>
          <a:prstGeom prst="rect">
            <a:avLst/>
          </a:prstGeom>
          <a:blipFill>
            <a:blip r:embed="rId3" cstate="print"/>
            <a:stretch>
              <a:fillRect/>
            </a:stretch>
          </a:blipFill>
        </p:spPr>
        <p:txBody>
          <a:bodyPr wrap="square" lIns="0" tIns="0" rIns="0" bIns="0" rtlCol="0"/>
          <a:lstStyle/>
          <a:p>
            <a:endParaRPr/>
          </a:p>
        </p:txBody>
      </p:sp>
      <p:grpSp>
        <p:nvGrpSpPr>
          <p:cNvPr id="9" name="object 9"/>
          <p:cNvGrpSpPr/>
          <p:nvPr/>
        </p:nvGrpSpPr>
        <p:grpSpPr>
          <a:xfrm>
            <a:off x="4519740" y="1709571"/>
            <a:ext cx="7672184" cy="5102089"/>
            <a:chOff x="4519740" y="1709571"/>
            <a:chExt cx="7672184" cy="5102089"/>
          </a:xfrm>
        </p:grpSpPr>
        <p:sp>
          <p:nvSpPr>
            <p:cNvPr id="11" name="object 11"/>
            <p:cNvSpPr/>
            <p:nvPr/>
          </p:nvSpPr>
          <p:spPr>
            <a:xfrm>
              <a:off x="4519740" y="1709571"/>
              <a:ext cx="7672184" cy="5102089"/>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8415108" y="5506832"/>
              <a:ext cx="2091689" cy="535305"/>
            </a:xfrm>
            <a:custGeom>
              <a:avLst/>
              <a:gdLst/>
              <a:ahLst/>
              <a:cxnLst/>
              <a:rect l="l" t="t" r="r" b="b"/>
              <a:pathLst>
                <a:path w="2091690" h="535304">
                  <a:moveTo>
                    <a:pt x="0" y="535229"/>
                  </a:moveTo>
                  <a:lnTo>
                    <a:pt x="1542" y="499811"/>
                  </a:lnTo>
                  <a:lnTo>
                    <a:pt x="7689" y="464804"/>
                  </a:lnTo>
                  <a:lnTo>
                    <a:pt x="33361" y="396418"/>
                  </a:lnTo>
                  <a:lnTo>
                    <a:pt x="52667" y="363235"/>
                  </a:lnTo>
                  <a:lnTo>
                    <a:pt x="76140" y="330856"/>
                  </a:lnTo>
                  <a:lnTo>
                    <a:pt x="103672" y="299379"/>
                  </a:lnTo>
                  <a:lnTo>
                    <a:pt x="135152" y="268902"/>
                  </a:lnTo>
                  <a:lnTo>
                    <a:pt x="170472" y="239522"/>
                  </a:lnTo>
                  <a:lnTo>
                    <a:pt x="209522" y="211338"/>
                  </a:lnTo>
                  <a:lnTo>
                    <a:pt x="252192" y="184448"/>
                  </a:lnTo>
                  <a:lnTo>
                    <a:pt x="298374" y="158949"/>
                  </a:lnTo>
                  <a:lnTo>
                    <a:pt x="347957" y="134940"/>
                  </a:lnTo>
                  <a:lnTo>
                    <a:pt x="400832" y="112519"/>
                  </a:lnTo>
                  <a:lnTo>
                    <a:pt x="456891" y="91783"/>
                  </a:lnTo>
                  <a:lnTo>
                    <a:pt x="516023" y="72830"/>
                  </a:lnTo>
                  <a:lnTo>
                    <a:pt x="562727" y="59741"/>
                  </a:lnTo>
                  <a:lnTo>
                    <a:pt x="610379" y="47944"/>
                  </a:lnTo>
                  <a:lnTo>
                    <a:pt x="658881" y="37441"/>
                  </a:lnTo>
                  <a:lnTo>
                    <a:pt x="708135" y="28231"/>
                  </a:lnTo>
                  <a:lnTo>
                    <a:pt x="758043" y="20314"/>
                  </a:lnTo>
                  <a:lnTo>
                    <a:pt x="808506" y="13692"/>
                  </a:lnTo>
                  <a:lnTo>
                    <a:pt x="859426" y="8364"/>
                  </a:lnTo>
                  <a:lnTo>
                    <a:pt x="910705" y="4330"/>
                  </a:lnTo>
                  <a:lnTo>
                    <a:pt x="962244" y="1591"/>
                  </a:lnTo>
                  <a:lnTo>
                    <a:pt x="1013945" y="148"/>
                  </a:lnTo>
                  <a:lnTo>
                    <a:pt x="1065710" y="0"/>
                  </a:lnTo>
                  <a:lnTo>
                    <a:pt x="1117439" y="1147"/>
                  </a:lnTo>
                  <a:lnTo>
                    <a:pt x="1169036" y="3591"/>
                  </a:lnTo>
                  <a:lnTo>
                    <a:pt x="1220402" y="7330"/>
                  </a:lnTo>
                  <a:lnTo>
                    <a:pt x="1271437" y="12367"/>
                  </a:lnTo>
                  <a:lnTo>
                    <a:pt x="1322045" y="18700"/>
                  </a:lnTo>
                  <a:lnTo>
                    <a:pt x="1372126" y="26331"/>
                  </a:lnTo>
                  <a:lnTo>
                    <a:pt x="1421583" y="35259"/>
                  </a:lnTo>
                  <a:lnTo>
                    <a:pt x="1470317" y="45484"/>
                  </a:lnTo>
                  <a:lnTo>
                    <a:pt x="1518229" y="57008"/>
                  </a:lnTo>
                  <a:lnTo>
                    <a:pt x="1565221" y="69830"/>
                  </a:lnTo>
                  <a:lnTo>
                    <a:pt x="1624768" y="88444"/>
                  </a:lnTo>
                  <a:lnTo>
                    <a:pt x="1681282" y="108860"/>
                  </a:lnTo>
                  <a:lnTo>
                    <a:pt x="1734652" y="130979"/>
                  </a:lnTo>
                  <a:lnTo>
                    <a:pt x="1784765" y="154704"/>
                  </a:lnTo>
                  <a:lnTo>
                    <a:pt x="1831510" y="179938"/>
                  </a:lnTo>
                  <a:lnTo>
                    <a:pt x="1874776" y="206584"/>
                  </a:lnTo>
                  <a:lnTo>
                    <a:pt x="1914451" y="234544"/>
                  </a:lnTo>
                  <a:lnTo>
                    <a:pt x="1950424" y="263720"/>
                  </a:lnTo>
                  <a:lnTo>
                    <a:pt x="1982582" y="294017"/>
                  </a:lnTo>
                  <a:lnTo>
                    <a:pt x="2010814" y="325335"/>
                  </a:lnTo>
                  <a:lnTo>
                    <a:pt x="2035010" y="357578"/>
                  </a:lnTo>
                  <a:lnTo>
                    <a:pt x="2055056" y="390648"/>
                  </a:lnTo>
                  <a:lnTo>
                    <a:pt x="2082255" y="458881"/>
                  </a:lnTo>
                  <a:lnTo>
                    <a:pt x="2089185" y="493849"/>
                  </a:lnTo>
                  <a:lnTo>
                    <a:pt x="2091520" y="529254"/>
                  </a:lnTo>
                </a:path>
              </a:pathLst>
            </a:custGeom>
            <a:ln w="114299">
              <a:solidFill>
                <a:srgbClr val="000000"/>
              </a:solidFill>
            </a:ln>
          </p:spPr>
          <p:txBody>
            <a:bodyPr wrap="square" lIns="0" tIns="0" rIns="0" bIns="0" rtlCol="0"/>
            <a:lstStyle/>
            <a:p>
              <a:endParaRPr/>
            </a:p>
          </p:txBody>
        </p:sp>
        <p:sp>
          <p:nvSpPr>
            <p:cNvPr id="13" name="object 13"/>
            <p:cNvSpPr/>
            <p:nvPr/>
          </p:nvSpPr>
          <p:spPr>
            <a:xfrm>
              <a:off x="8404980" y="5591275"/>
              <a:ext cx="2004695" cy="444500"/>
            </a:xfrm>
            <a:custGeom>
              <a:avLst/>
              <a:gdLst/>
              <a:ahLst/>
              <a:cxnLst/>
              <a:rect l="l" t="t" r="r" b="b"/>
              <a:pathLst>
                <a:path w="2004695" h="444500">
                  <a:moveTo>
                    <a:pt x="327" y="444387"/>
                  </a:moveTo>
                  <a:lnTo>
                    <a:pt x="4115" y="387075"/>
                  </a:lnTo>
                  <a:lnTo>
                    <a:pt x="25128" y="331755"/>
                  </a:lnTo>
                  <a:lnTo>
                    <a:pt x="62277" y="278940"/>
                  </a:lnTo>
                  <a:lnTo>
                    <a:pt x="114476" y="229141"/>
                  </a:lnTo>
                  <a:lnTo>
                    <a:pt x="145878" y="205533"/>
                  </a:lnTo>
                  <a:lnTo>
                    <a:pt x="180634" y="182870"/>
                  </a:lnTo>
                  <a:lnTo>
                    <a:pt x="218608" y="161218"/>
                  </a:lnTo>
                  <a:lnTo>
                    <a:pt x="259664" y="140641"/>
                  </a:lnTo>
                  <a:lnTo>
                    <a:pt x="303665" y="121201"/>
                  </a:lnTo>
                  <a:lnTo>
                    <a:pt x="350477" y="102963"/>
                  </a:lnTo>
                  <a:lnTo>
                    <a:pt x="399962" y="85992"/>
                  </a:lnTo>
                  <a:lnTo>
                    <a:pt x="451985" y="70351"/>
                  </a:lnTo>
                  <a:lnTo>
                    <a:pt x="506410" y="56103"/>
                  </a:lnTo>
                  <a:lnTo>
                    <a:pt x="563100" y="43315"/>
                  </a:lnTo>
                  <a:lnTo>
                    <a:pt x="621920" y="32048"/>
                  </a:lnTo>
                  <a:lnTo>
                    <a:pt x="682733" y="22367"/>
                  </a:lnTo>
                  <a:lnTo>
                    <a:pt x="745403" y="14337"/>
                  </a:lnTo>
                  <a:lnTo>
                    <a:pt x="809796" y="8021"/>
                  </a:lnTo>
                  <a:lnTo>
                    <a:pt x="875773" y="3483"/>
                  </a:lnTo>
                  <a:lnTo>
                    <a:pt x="943200" y="788"/>
                  </a:lnTo>
                  <a:lnTo>
                    <a:pt x="1008206" y="0"/>
                  </a:lnTo>
                  <a:lnTo>
                    <a:pt x="1072371" y="967"/>
                  </a:lnTo>
                  <a:lnTo>
                    <a:pt x="1135559" y="3642"/>
                  </a:lnTo>
                  <a:lnTo>
                    <a:pt x="1197634" y="7972"/>
                  </a:lnTo>
                  <a:lnTo>
                    <a:pt x="1258461" y="13908"/>
                  </a:lnTo>
                  <a:lnTo>
                    <a:pt x="1317906" y="21400"/>
                  </a:lnTo>
                  <a:lnTo>
                    <a:pt x="1375831" y="30398"/>
                  </a:lnTo>
                  <a:lnTo>
                    <a:pt x="1432102" y="40852"/>
                  </a:lnTo>
                  <a:lnTo>
                    <a:pt x="1486584" y="52712"/>
                  </a:lnTo>
                  <a:lnTo>
                    <a:pt x="1539140" y="65927"/>
                  </a:lnTo>
                  <a:lnTo>
                    <a:pt x="1589636" y="80448"/>
                  </a:lnTo>
                  <a:lnTo>
                    <a:pt x="1637936" y="96225"/>
                  </a:lnTo>
                  <a:lnTo>
                    <a:pt x="1683905" y="113208"/>
                  </a:lnTo>
                  <a:lnTo>
                    <a:pt x="1727406" y="131345"/>
                  </a:lnTo>
                  <a:lnTo>
                    <a:pt x="1768306" y="150589"/>
                  </a:lnTo>
                  <a:lnTo>
                    <a:pt x="1806467" y="170888"/>
                  </a:lnTo>
                  <a:lnTo>
                    <a:pt x="1841755" y="192192"/>
                  </a:lnTo>
                  <a:lnTo>
                    <a:pt x="1874035" y="214451"/>
                  </a:lnTo>
                  <a:lnTo>
                    <a:pt x="1929027" y="261636"/>
                  </a:lnTo>
                  <a:lnTo>
                    <a:pt x="1970358" y="312041"/>
                  </a:lnTo>
                  <a:lnTo>
                    <a:pt x="1996946" y="365267"/>
                  </a:lnTo>
                  <a:lnTo>
                    <a:pt x="2004373" y="392812"/>
                  </a:lnTo>
                  <a:lnTo>
                    <a:pt x="1003700" y="428112"/>
                  </a:lnTo>
                  <a:lnTo>
                    <a:pt x="327" y="444387"/>
                  </a:lnTo>
                  <a:close/>
                </a:path>
              </a:pathLst>
            </a:custGeom>
            <a:solidFill>
              <a:srgbClr val="00FFFF"/>
            </a:solidFill>
          </p:spPr>
          <p:txBody>
            <a:bodyPr wrap="square" lIns="0" tIns="0" rIns="0" bIns="0" rtlCol="0"/>
            <a:lstStyle/>
            <a:p>
              <a:endParaRPr/>
            </a:p>
          </p:txBody>
        </p:sp>
        <p:sp>
          <p:nvSpPr>
            <p:cNvPr id="14" name="object 14"/>
            <p:cNvSpPr/>
            <p:nvPr/>
          </p:nvSpPr>
          <p:spPr>
            <a:xfrm>
              <a:off x="9251831" y="5588888"/>
              <a:ext cx="503873" cy="403249"/>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9755705" y="4711915"/>
              <a:ext cx="1491671" cy="1280212"/>
            </a:xfrm>
            <a:prstGeom prst="rect">
              <a:avLst/>
            </a:prstGeom>
            <a:blipFill>
              <a:blip r:embed="rId6" cstate="print"/>
              <a:stretch>
                <a:fillRect/>
              </a:stretch>
            </a:blipFill>
          </p:spPr>
          <p:txBody>
            <a:bodyPr wrap="square" lIns="0" tIns="0" rIns="0" bIns="0" rtlCol="0"/>
            <a:lstStyle/>
            <a:p>
              <a:endParaRPr/>
            </a:p>
          </p:txBody>
        </p:sp>
      </p:grpSp>
      <p:sp>
        <p:nvSpPr>
          <p:cNvPr id="16" name="object 16"/>
          <p:cNvSpPr txBox="1"/>
          <p:nvPr/>
        </p:nvSpPr>
        <p:spPr>
          <a:xfrm>
            <a:off x="229483" y="3435263"/>
            <a:ext cx="4132579" cy="1168400"/>
          </a:xfrm>
          <a:prstGeom prst="rect">
            <a:avLst/>
          </a:prstGeom>
        </p:spPr>
        <p:txBody>
          <a:bodyPr vert="horz" wrap="square" lIns="0" tIns="203200" rIns="0" bIns="0" rtlCol="0">
            <a:spAutoFit/>
          </a:bodyPr>
          <a:lstStyle/>
          <a:p>
            <a:pPr marL="2540" algn="ctr">
              <a:lnSpc>
                <a:spcPct val="100000"/>
              </a:lnSpc>
              <a:spcBef>
                <a:spcPts val="1600"/>
              </a:spcBef>
            </a:pPr>
            <a:r>
              <a:rPr sz="2500" b="1" spc="-5" dirty="0">
                <a:solidFill>
                  <a:srgbClr val="FFFFFF"/>
                </a:solidFill>
                <a:latin typeface="Arial"/>
                <a:cs typeface="Arial"/>
              </a:rPr>
              <a:t>STP</a:t>
            </a:r>
            <a:endParaRPr sz="2500">
              <a:latin typeface="Arial"/>
              <a:cs typeface="Arial"/>
            </a:endParaRPr>
          </a:p>
          <a:p>
            <a:pPr algn="ctr">
              <a:lnSpc>
                <a:spcPct val="100000"/>
              </a:lnSpc>
              <a:spcBef>
                <a:spcPts val="1500"/>
              </a:spcBef>
            </a:pPr>
            <a:r>
              <a:rPr sz="2500" b="1" dirty="0">
                <a:solidFill>
                  <a:srgbClr val="FFFFFF"/>
                </a:solidFill>
                <a:latin typeface="Arial"/>
                <a:cs typeface="Arial"/>
              </a:rPr>
              <a:t>(Source </a:t>
            </a:r>
            <a:r>
              <a:rPr sz="2500" b="1" spc="-25" dirty="0">
                <a:solidFill>
                  <a:srgbClr val="FFFFFF"/>
                </a:solidFill>
                <a:latin typeface="Arial"/>
                <a:cs typeface="Arial"/>
              </a:rPr>
              <a:t>Tracking</a:t>
            </a:r>
            <a:r>
              <a:rPr sz="2500" b="1" spc="-75" dirty="0">
                <a:solidFill>
                  <a:srgbClr val="FFFFFF"/>
                </a:solidFill>
                <a:latin typeface="Arial"/>
                <a:cs typeface="Arial"/>
              </a:rPr>
              <a:t> </a:t>
            </a:r>
            <a:r>
              <a:rPr sz="2500" b="1" spc="-5" dirty="0">
                <a:solidFill>
                  <a:srgbClr val="FFFFFF"/>
                </a:solidFill>
                <a:latin typeface="Arial"/>
                <a:cs typeface="Arial"/>
              </a:rPr>
              <a:t>Process):</a:t>
            </a:r>
            <a:endParaRPr sz="2500">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12192000" cy="1798955"/>
            <a:chOff x="0" y="0"/>
            <a:chExt cx="12192000" cy="1798955"/>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838200" y="433136"/>
            <a:ext cx="10515600" cy="1189541"/>
          </a:xfrm>
          <a:prstGeom prst="rect">
            <a:avLst/>
          </a:prstGeom>
        </p:spPr>
        <p:txBody>
          <a:bodyPr vert="horz" wrap="square" lIns="0" tIns="507477" rIns="0" bIns="0" rtlCol="0">
            <a:spAutoFit/>
          </a:bodyPr>
          <a:lstStyle/>
          <a:p>
            <a:pPr marL="12700">
              <a:lnSpc>
                <a:spcPct val="100000"/>
              </a:lnSpc>
              <a:spcBef>
                <a:spcPts val="100"/>
              </a:spcBef>
            </a:pPr>
            <a:r>
              <a:rPr lang="en-IN" spc="-645" dirty="0"/>
              <a:t>Innovators</a:t>
            </a:r>
            <a:endParaRPr spc="-645" dirty="0"/>
          </a:p>
        </p:txBody>
      </p:sp>
      <p:grpSp>
        <p:nvGrpSpPr>
          <p:cNvPr id="7" name="object 7"/>
          <p:cNvGrpSpPr/>
          <p:nvPr/>
        </p:nvGrpSpPr>
        <p:grpSpPr>
          <a:xfrm>
            <a:off x="0" y="0"/>
            <a:ext cx="10563860" cy="6858000"/>
            <a:chOff x="0" y="0"/>
            <a:chExt cx="10563860" cy="6858000"/>
          </a:xfrm>
        </p:grpSpPr>
        <p:sp>
          <p:nvSpPr>
            <p:cNvPr id="8" name="object 8"/>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8415108" y="5506832"/>
              <a:ext cx="2091689" cy="535305"/>
            </a:xfrm>
            <a:custGeom>
              <a:avLst/>
              <a:gdLst/>
              <a:ahLst/>
              <a:cxnLst/>
              <a:rect l="l" t="t" r="r" b="b"/>
              <a:pathLst>
                <a:path w="2091690" h="535304">
                  <a:moveTo>
                    <a:pt x="0" y="535229"/>
                  </a:moveTo>
                  <a:lnTo>
                    <a:pt x="1542" y="499811"/>
                  </a:lnTo>
                  <a:lnTo>
                    <a:pt x="7689" y="464804"/>
                  </a:lnTo>
                  <a:lnTo>
                    <a:pt x="33361" y="396418"/>
                  </a:lnTo>
                  <a:lnTo>
                    <a:pt x="52667" y="363235"/>
                  </a:lnTo>
                  <a:lnTo>
                    <a:pt x="76140" y="330856"/>
                  </a:lnTo>
                  <a:lnTo>
                    <a:pt x="103672" y="299379"/>
                  </a:lnTo>
                  <a:lnTo>
                    <a:pt x="135152" y="268902"/>
                  </a:lnTo>
                  <a:lnTo>
                    <a:pt x="170472" y="239522"/>
                  </a:lnTo>
                  <a:lnTo>
                    <a:pt x="209522" y="211338"/>
                  </a:lnTo>
                  <a:lnTo>
                    <a:pt x="252192" y="184448"/>
                  </a:lnTo>
                  <a:lnTo>
                    <a:pt x="298374" y="158949"/>
                  </a:lnTo>
                  <a:lnTo>
                    <a:pt x="347957" y="134940"/>
                  </a:lnTo>
                  <a:lnTo>
                    <a:pt x="400832" y="112519"/>
                  </a:lnTo>
                  <a:lnTo>
                    <a:pt x="456891" y="91783"/>
                  </a:lnTo>
                  <a:lnTo>
                    <a:pt x="516023" y="72830"/>
                  </a:lnTo>
                  <a:lnTo>
                    <a:pt x="562727" y="59741"/>
                  </a:lnTo>
                  <a:lnTo>
                    <a:pt x="610379" y="47944"/>
                  </a:lnTo>
                  <a:lnTo>
                    <a:pt x="658881" y="37441"/>
                  </a:lnTo>
                  <a:lnTo>
                    <a:pt x="708135" y="28231"/>
                  </a:lnTo>
                  <a:lnTo>
                    <a:pt x="758043" y="20314"/>
                  </a:lnTo>
                  <a:lnTo>
                    <a:pt x="808506" y="13692"/>
                  </a:lnTo>
                  <a:lnTo>
                    <a:pt x="859426" y="8364"/>
                  </a:lnTo>
                  <a:lnTo>
                    <a:pt x="910705" y="4330"/>
                  </a:lnTo>
                  <a:lnTo>
                    <a:pt x="962244" y="1591"/>
                  </a:lnTo>
                  <a:lnTo>
                    <a:pt x="1013945" y="148"/>
                  </a:lnTo>
                  <a:lnTo>
                    <a:pt x="1065710" y="0"/>
                  </a:lnTo>
                  <a:lnTo>
                    <a:pt x="1117439" y="1147"/>
                  </a:lnTo>
                  <a:lnTo>
                    <a:pt x="1169036" y="3591"/>
                  </a:lnTo>
                  <a:lnTo>
                    <a:pt x="1220402" y="7330"/>
                  </a:lnTo>
                  <a:lnTo>
                    <a:pt x="1271437" y="12367"/>
                  </a:lnTo>
                  <a:lnTo>
                    <a:pt x="1322045" y="18700"/>
                  </a:lnTo>
                  <a:lnTo>
                    <a:pt x="1372126" y="26331"/>
                  </a:lnTo>
                  <a:lnTo>
                    <a:pt x="1421583" y="35259"/>
                  </a:lnTo>
                  <a:lnTo>
                    <a:pt x="1470317" y="45484"/>
                  </a:lnTo>
                  <a:lnTo>
                    <a:pt x="1518229" y="57008"/>
                  </a:lnTo>
                  <a:lnTo>
                    <a:pt x="1565221" y="69830"/>
                  </a:lnTo>
                  <a:lnTo>
                    <a:pt x="1624768" y="88444"/>
                  </a:lnTo>
                  <a:lnTo>
                    <a:pt x="1681282" y="108860"/>
                  </a:lnTo>
                  <a:lnTo>
                    <a:pt x="1734652" y="130979"/>
                  </a:lnTo>
                  <a:lnTo>
                    <a:pt x="1784765" y="154704"/>
                  </a:lnTo>
                  <a:lnTo>
                    <a:pt x="1831510" y="179938"/>
                  </a:lnTo>
                  <a:lnTo>
                    <a:pt x="1874776" y="206584"/>
                  </a:lnTo>
                  <a:lnTo>
                    <a:pt x="1914451" y="234544"/>
                  </a:lnTo>
                  <a:lnTo>
                    <a:pt x="1950424" y="263720"/>
                  </a:lnTo>
                  <a:lnTo>
                    <a:pt x="1982582" y="294017"/>
                  </a:lnTo>
                  <a:lnTo>
                    <a:pt x="2010814" y="325335"/>
                  </a:lnTo>
                  <a:lnTo>
                    <a:pt x="2035010" y="357578"/>
                  </a:lnTo>
                  <a:lnTo>
                    <a:pt x="2055056" y="390648"/>
                  </a:lnTo>
                  <a:lnTo>
                    <a:pt x="2082255" y="458881"/>
                  </a:lnTo>
                  <a:lnTo>
                    <a:pt x="2089185" y="493849"/>
                  </a:lnTo>
                  <a:lnTo>
                    <a:pt x="2091520" y="529254"/>
                  </a:lnTo>
                </a:path>
              </a:pathLst>
            </a:custGeom>
            <a:ln w="114299">
              <a:solidFill>
                <a:srgbClr val="000000"/>
              </a:solidFill>
            </a:ln>
          </p:spPr>
          <p:txBody>
            <a:bodyPr wrap="square" lIns="0" tIns="0" rIns="0" bIns="0" rtlCol="0"/>
            <a:lstStyle/>
            <a:p>
              <a:endParaRPr/>
            </a:p>
          </p:txBody>
        </p:sp>
        <p:sp>
          <p:nvSpPr>
            <p:cNvPr id="10" name="object 10"/>
            <p:cNvSpPr/>
            <p:nvPr/>
          </p:nvSpPr>
          <p:spPr>
            <a:xfrm>
              <a:off x="0" y="1709571"/>
              <a:ext cx="9173031" cy="5148414"/>
            </a:xfrm>
            <a:prstGeom prst="rect">
              <a:avLst/>
            </a:prstGeom>
            <a:blipFill>
              <a:blip r:embed="rId4" cstate="print"/>
              <a:stretch>
                <a:fillRect/>
              </a:stretch>
            </a:blipFill>
          </p:spPr>
          <p:txBody>
            <a:bodyPr wrap="square" lIns="0" tIns="0" rIns="0" bIns="0" rtlCol="0"/>
            <a:lstStyle/>
            <a:p>
              <a:endParaRPr/>
            </a:p>
          </p:txBody>
        </p:sp>
      </p:grpSp>
      <p:sp>
        <p:nvSpPr>
          <p:cNvPr id="11" name="object 11"/>
          <p:cNvSpPr txBox="1"/>
          <p:nvPr/>
        </p:nvSpPr>
        <p:spPr>
          <a:xfrm>
            <a:off x="9459838" y="3161744"/>
            <a:ext cx="2367915" cy="1739900"/>
          </a:xfrm>
          <a:prstGeom prst="rect">
            <a:avLst/>
          </a:prstGeom>
        </p:spPr>
        <p:txBody>
          <a:bodyPr vert="horz" wrap="square" lIns="0" tIns="12700" rIns="0" bIns="0" rtlCol="0">
            <a:spAutoFit/>
          </a:bodyPr>
          <a:lstStyle/>
          <a:p>
            <a:pPr marL="12700" marR="5080" algn="ctr">
              <a:lnSpc>
                <a:spcPct val="150000"/>
              </a:lnSpc>
              <a:spcBef>
                <a:spcPts val="100"/>
              </a:spcBef>
            </a:pPr>
            <a:r>
              <a:rPr sz="2500" b="1" spc="-5" dirty="0">
                <a:solidFill>
                  <a:srgbClr val="FFFFFF"/>
                </a:solidFill>
                <a:latin typeface="Arial"/>
                <a:cs typeface="Arial"/>
              </a:rPr>
              <a:t>Usage</a:t>
            </a:r>
            <a:r>
              <a:rPr sz="2500" b="1" spc="-100" dirty="0">
                <a:solidFill>
                  <a:srgbClr val="FFFFFF"/>
                </a:solidFill>
                <a:latin typeface="Arial"/>
                <a:cs typeface="Arial"/>
              </a:rPr>
              <a:t> </a:t>
            </a:r>
            <a:r>
              <a:rPr sz="2500" b="1" spc="-5" dirty="0">
                <a:solidFill>
                  <a:srgbClr val="FFFFFF"/>
                </a:solidFill>
                <a:latin typeface="Arial"/>
                <a:cs typeface="Arial"/>
              </a:rPr>
              <a:t>Example  of KML  Language</a:t>
            </a:r>
            <a:endParaRPr sz="250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12192000" cy="1798955"/>
            <a:chOff x="0" y="0"/>
            <a:chExt cx="12192000" cy="1798955"/>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685800" y="189859"/>
            <a:ext cx="7045862" cy="1197123"/>
          </a:xfrm>
          <a:prstGeom prst="rect">
            <a:avLst/>
          </a:prstGeom>
        </p:spPr>
        <p:txBody>
          <a:bodyPr vert="horz" wrap="square" lIns="0" tIns="62865" rIns="0" bIns="0" rtlCol="0">
            <a:spAutoFit/>
          </a:bodyPr>
          <a:lstStyle/>
          <a:p>
            <a:pPr marL="38100">
              <a:lnSpc>
                <a:spcPct val="100000"/>
              </a:lnSpc>
              <a:spcBef>
                <a:spcPts val="495"/>
              </a:spcBef>
            </a:pPr>
            <a:r>
              <a:rPr lang="en-IN" spc="-645" dirty="0"/>
              <a:t>Innovators</a:t>
            </a:r>
            <a:endParaRPr spc="-645" dirty="0"/>
          </a:p>
          <a:p>
            <a:pPr marL="12700">
              <a:lnSpc>
                <a:spcPct val="100000"/>
              </a:lnSpc>
              <a:spcBef>
                <a:spcPts val="150"/>
              </a:spcBef>
            </a:pPr>
            <a:endParaRPr sz="2200" dirty="0"/>
          </a:p>
        </p:txBody>
      </p:sp>
      <p:sp>
        <p:nvSpPr>
          <p:cNvPr id="10" name="TextBox 9">
            <a:extLst>
              <a:ext uri="{FF2B5EF4-FFF2-40B4-BE49-F238E27FC236}">
                <a16:creationId xmlns:a16="http://schemas.microsoft.com/office/drawing/2014/main" id="{14DDFE29-4677-C26A-3108-43A92A4CC885}"/>
              </a:ext>
            </a:extLst>
          </p:cNvPr>
          <p:cNvSpPr txBox="1"/>
          <p:nvPr/>
        </p:nvSpPr>
        <p:spPr>
          <a:xfrm>
            <a:off x="685800" y="541800"/>
            <a:ext cx="9906000" cy="5186869"/>
          </a:xfrm>
          <a:prstGeom prst="rect">
            <a:avLst/>
          </a:prstGeom>
          <a:noFill/>
        </p:spPr>
        <p:txBody>
          <a:bodyPr wrap="square">
            <a:spAutoFit/>
          </a:bodyPr>
          <a:lstStyle/>
          <a:p>
            <a:pPr marL="12700" marR="5080" algn="just">
              <a:lnSpc>
                <a:spcPct val="148800"/>
              </a:lnSpc>
              <a:spcBef>
                <a:spcPts val="100"/>
              </a:spcBef>
            </a:pPr>
            <a:endParaRPr lang="en-US" sz="1800" spc="-265" dirty="0">
              <a:latin typeface="Arial Black"/>
              <a:cs typeface="Arial Black"/>
            </a:endParaRPr>
          </a:p>
          <a:p>
            <a:pPr marL="12700" marR="5080" algn="just">
              <a:lnSpc>
                <a:spcPct val="148800"/>
              </a:lnSpc>
              <a:spcBef>
                <a:spcPts val="100"/>
              </a:spcBef>
            </a:pPr>
            <a:endParaRPr lang="en-US" spc="-265" dirty="0">
              <a:latin typeface="Arial Black"/>
              <a:cs typeface="Arial Black"/>
            </a:endParaRPr>
          </a:p>
          <a:p>
            <a:pPr marL="12700" marR="5080" algn="just">
              <a:lnSpc>
                <a:spcPct val="148800"/>
              </a:lnSpc>
              <a:spcBef>
                <a:spcPts val="100"/>
              </a:spcBef>
            </a:pPr>
            <a:endParaRPr lang="en-US" sz="1800" spc="-265" dirty="0">
              <a:latin typeface="Arial Black"/>
              <a:cs typeface="Arial Black"/>
            </a:endParaRPr>
          </a:p>
          <a:p>
            <a:pPr marL="12700" marR="5080" algn="just">
              <a:lnSpc>
                <a:spcPct val="148800"/>
              </a:lnSpc>
              <a:spcBef>
                <a:spcPts val="100"/>
              </a:spcBef>
            </a:pPr>
            <a:endParaRPr lang="en-US" spc="-265" dirty="0">
              <a:latin typeface="Arial Black"/>
              <a:cs typeface="Arial Black"/>
            </a:endParaRPr>
          </a:p>
          <a:p>
            <a:pPr marL="12700" marR="5080" algn="just">
              <a:lnSpc>
                <a:spcPct val="148800"/>
              </a:lnSpc>
              <a:spcBef>
                <a:spcPts val="100"/>
              </a:spcBef>
            </a:pPr>
            <a:r>
              <a:rPr lang="en-US" sz="1800" spc="-265" dirty="0">
                <a:latin typeface="Arial Black"/>
                <a:cs typeface="Arial Black"/>
              </a:rPr>
              <a:t>Such </a:t>
            </a:r>
            <a:r>
              <a:rPr lang="en-US" sz="1800" spc="-290" dirty="0">
                <a:latin typeface="Arial Black"/>
                <a:cs typeface="Arial Black"/>
              </a:rPr>
              <a:t>a </a:t>
            </a:r>
            <a:r>
              <a:rPr lang="en-US" sz="1800" spc="-275" dirty="0">
                <a:latin typeface="Arial Black"/>
                <a:cs typeface="Arial Black"/>
              </a:rPr>
              <a:t>system </a:t>
            </a:r>
            <a:r>
              <a:rPr lang="en-US" sz="1800" spc="-220" dirty="0">
                <a:latin typeface="Arial Black"/>
                <a:cs typeface="Arial Black"/>
              </a:rPr>
              <a:t>would </a:t>
            </a:r>
            <a:r>
              <a:rPr lang="en-US" sz="1800" spc="-254" dirty="0">
                <a:latin typeface="Arial Black"/>
                <a:cs typeface="Arial Black"/>
              </a:rPr>
              <a:t>ensure </a:t>
            </a:r>
            <a:r>
              <a:rPr lang="en-US" sz="1800" spc="-235" dirty="0">
                <a:latin typeface="Arial Black"/>
                <a:cs typeface="Arial Black"/>
              </a:rPr>
              <a:t>that </a:t>
            </a:r>
            <a:r>
              <a:rPr lang="en-US" sz="1800" spc="-240" dirty="0">
                <a:latin typeface="Arial Black"/>
                <a:cs typeface="Arial Black"/>
              </a:rPr>
              <a:t>the entire </a:t>
            </a:r>
            <a:r>
              <a:rPr lang="en-US" sz="1800" spc="-245" dirty="0">
                <a:latin typeface="Arial Black"/>
                <a:cs typeface="Arial Black"/>
              </a:rPr>
              <a:t>water </a:t>
            </a:r>
            <a:r>
              <a:rPr lang="en-US" sz="1800" spc="-200" dirty="0">
                <a:latin typeface="Arial Black"/>
                <a:cs typeface="Arial Black"/>
              </a:rPr>
              <a:t>body </a:t>
            </a:r>
            <a:r>
              <a:rPr lang="en-US" sz="1800" spc="-245" dirty="0">
                <a:latin typeface="Arial Black"/>
                <a:cs typeface="Arial Black"/>
              </a:rPr>
              <a:t>is </a:t>
            </a:r>
            <a:r>
              <a:rPr lang="en-US" sz="1800" spc="-270" dirty="0">
                <a:latin typeface="Arial Black"/>
                <a:cs typeface="Arial Black"/>
              </a:rPr>
              <a:t>assessed </a:t>
            </a:r>
            <a:r>
              <a:rPr lang="en-US" sz="1800" spc="-225" dirty="0">
                <a:latin typeface="Arial Black"/>
                <a:cs typeface="Arial Black"/>
              </a:rPr>
              <a:t>and </a:t>
            </a:r>
            <a:r>
              <a:rPr lang="en-US" sz="1800" spc="-240" dirty="0">
                <a:latin typeface="Arial Black"/>
                <a:cs typeface="Arial Black"/>
              </a:rPr>
              <a:t>the </a:t>
            </a:r>
            <a:r>
              <a:rPr lang="en-US" sz="1800" spc="-254" dirty="0">
                <a:latin typeface="Arial Black"/>
                <a:cs typeface="Arial Black"/>
              </a:rPr>
              <a:t>status </a:t>
            </a:r>
            <a:r>
              <a:rPr lang="en-US" sz="1800" spc="-185" dirty="0">
                <a:latin typeface="Arial Black"/>
                <a:cs typeface="Arial Black"/>
              </a:rPr>
              <a:t>of </a:t>
            </a:r>
            <a:r>
              <a:rPr lang="en-US" sz="1800" spc="-235" dirty="0">
                <a:latin typeface="Arial Black"/>
                <a:cs typeface="Arial Black"/>
              </a:rPr>
              <a:t>every </a:t>
            </a:r>
            <a:r>
              <a:rPr lang="en-US" sz="1800" spc="-220" dirty="0">
                <a:latin typeface="Arial Black"/>
                <a:cs typeface="Arial Black"/>
              </a:rPr>
              <a:t>zone  </a:t>
            </a:r>
            <a:r>
              <a:rPr lang="en-US" sz="1800" spc="-245" dirty="0">
                <a:latin typeface="Arial Black"/>
                <a:cs typeface="Arial Black"/>
              </a:rPr>
              <a:t>is </a:t>
            </a:r>
            <a:r>
              <a:rPr lang="en-US" sz="1800" spc="-265" dirty="0">
                <a:latin typeface="Arial Black"/>
                <a:cs typeface="Arial Black"/>
              </a:rPr>
              <a:t>covered </a:t>
            </a:r>
            <a:r>
              <a:rPr lang="en-US" sz="1800" spc="-210" dirty="0">
                <a:latin typeface="Arial Black"/>
                <a:cs typeface="Arial Black"/>
              </a:rPr>
              <a:t>in </a:t>
            </a:r>
            <a:r>
              <a:rPr lang="en-US" sz="1800" spc="-240" dirty="0">
                <a:latin typeface="Arial Black"/>
                <a:cs typeface="Arial Black"/>
              </a:rPr>
              <a:t>the </a:t>
            </a:r>
            <a:r>
              <a:rPr lang="en-US" sz="1800" spc="-210" dirty="0">
                <a:latin typeface="Arial Black"/>
                <a:cs typeface="Arial Black"/>
              </a:rPr>
              <a:t>report, </a:t>
            </a:r>
            <a:r>
              <a:rPr lang="en-US" sz="1800" spc="-250" dirty="0">
                <a:latin typeface="Arial Black"/>
                <a:cs typeface="Arial Black"/>
              </a:rPr>
              <a:t>It </a:t>
            </a:r>
            <a:r>
              <a:rPr lang="en-US" sz="1800" spc="-300" dirty="0">
                <a:latin typeface="Arial Black"/>
                <a:cs typeface="Arial Black"/>
              </a:rPr>
              <a:t>can </a:t>
            </a:r>
            <a:r>
              <a:rPr lang="en-US" sz="1800" spc="-240" dirty="0">
                <a:latin typeface="Arial Black"/>
                <a:cs typeface="Arial Black"/>
              </a:rPr>
              <a:t>be controlled wirelessly </a:t>
            </a:r>
            <a:r>
              <a:rPr lang="en-US" sz="1800" spc="-200" dirty="0">
                <a:latin typeface="Arial Black"/>
                <a:cs typeface="Arial Black"/>
              </a:rPr>
              <a:t>by </a:t>
            </a:r>
            <a:r>
              <a:rPr lang="en-US" sz="1800" spc="-240" dirty="0">
                <a:latin typeface="Arial Black"/>
                <a:cs typeface="Arial Black"/>
              </a:rPr>
              <a:t>Internet </a:t>
            </a:r>
            <a:r>
              <a:rPr lang="en-US" sz="1800" spc="-220" dirty="0">
                <a:latin typeface="Arial Black"/>
                <a:cs typeface="Arial Black"/>
              </a:rPr>
              <a:t>Platform </a:t>
            </a:r>
            <a:r>
              <a:rPr lang="en-US" sz="1800" spc="-215" dirty="0">
                <a:latin typeface="Arial Black"/>
                <a:cs typeface="Arial Black"/>
              </a:rPr>
              <a:t>or through </a:t>
            </a:r>
            <a:r>
              <a:rPr lang="en-US" sz="1800" spc="-240" dirty="0">
                <a:latin typeface="Arial Black"/>
                <a:cs typeface="Arial Black"/>
              </a:rPr>
              <a:t>the  </a:t>
            </a:r>
            <a:r>
              <a:rPr lang="en-US" sz="1800" spc="-245" dirty="0">
                <a:latin typeface="Arial Black"/>
                <a:cs typeface="Arial Black"/>
              </a:rPr>
              <a:t>controller </a:t>
            </a:r>
            <a:r>
              <a:rPr lang="en-US" sz="1800" spc="-225" dirty="0">
                <a:latin typeface="Arial Black"/>
                <a:cs typeface="Arial Black"/>
              </a:rPr>
              <a:t>and </a:t>
            </a:r>
            <a:r>
              <a:rPr lang="en-US" sz="1800" spc="-240" dirty="0">
                <a:latin typeface="Arial Black"/>
                <a:cs typeface="Arial Black"/>
              </a:rPr>
              <a:t>the </a:t>
            </a:r>
            <a:r>
              <a:rPr lang="en-US" sz="1800" spc="-245" dirty="0">
                <a:latin typeface="Arial Black"/>
                <a:cs typeface="Arial Black"/>
              </a:rPr>
              <a:t>data </a:t>
            </a:r>
            <a:r>
              <a:rPr lang="en-US" sz="1800" spc="-210" dirty="0">
                <a:latin typeface="Arial Black"/>
                <a:cs typeface="Arial Black"/>
              </a:rPr>
              <a:t>will </a:t>
            </a:r>
            <a:r>
              <a:rPr lang="en-US" sz="1800" spc="-240" dirty="0">
                <a:latin typeface="Arial Black"/>
                <a:cs typeface="Arial Black"/>
              </a:rPr>
              <a:t>be </a:t>
            </a:r>
            <a:r>
              <a:rPr lang="en-US" sz="1800" spc="-260" dirty="0">
                <a:latin typeface="Arial Black"/>
                <a:cs typeface="Arial Black"/>
              </a:rPr>
              <a:t>streamed </a:t>
            </a:r>
            <a:r>
              <a:rPr lang="en-US" sz="1800" spc="-225" dirty="0">
                <a:latin typeface="Arial Black"/>
                <a:cs typeface="Arial Black"/>
              </a:rPr>
              <a:t>on </a:t>
            </a:r>
            <a:r>
              <a:rPr lang="en-US" sz="1800" spc="-240" dirty="0">
                <a:latin typeface="Arial Black"/>
                <a:cs typeface="Arial Black"/>
              </a:rPr>
              <a:t>the </a:t>
            </a:r>
            <a:r>
              <a:rPr lang="en-US" sz="1800" spc="-130" dirty="0">
                <a:latin typeface="Arial Black"/>
                <a:cs typeface="Arial Black"/>
              </a:rPr>
              <a:t>Web </a:t>
            </a:r>
            <a:r>
              <a:rPr lang="en-US" sz="1800" spc="-220" dirty="0">
                <a:latin typeface="Arial Black"/>
                <a:cs typeface="Arial Black"/>
              </a:rPr>
              <a:t>Platform. The </a:t>
            </a:r>
            <a:r>
              <a:rPr lang="en-US" sz="1800" spc="-235" dirty="0">
                <a:latin typeface="Arial Black"/>
                <a:cs typeface="Arial Black"/>
              </a:rPr>
              <a:t>person </a:t>
            </a:r>
            <a:r>
              <a:rPr lang="en-US" sz="1800" spc="-204" dirty="0">
                <a:latin typeface="Arial Black"/>
                <a:cs typeface="Arial Black"/>
              </a:rPr>
              <a:t>with </a:t>
            </a:r>
            <a:r>
              <a:rPr lang="en-US" sz="1800" spc="-240" dirty="0">
                <a:latin typeface="Arial Black"/>
                <a:cs typeface="Arial Black"/>
              </a:rPr>
              <a:t>the </a:t>
            </a:r>
            <a:r>
              <a:rPr lang="en-US" sz="1800" spc="-220" dirty="0">
                <a:latin typeface="Arial Black"/>
                <a:cs typeface="Arial Black"/>
              </a:rPr>
              <a:t>authority </a:t>
            </a:r>
            <a:r>
              <a:rPr lang="en-US" sz="1800" spc="-210" dirty="0">
                <a:latin typeface="Arial Black"/>
                <a:cs typeface="Arial Black"/>
              </a:rPr>
              <a:t>will  </a:t>
            </a:r>
            <a:r>
              <a:rPr lang="en-US" sz="1800" spc="-254" dirty="0">
                <a:latin typeface="Arial Black"/>
                <a:cs typeface="Arial Black"/>
              </a:rPr>
              <a:t>have </a:t>
            </a:r>
            <a:r>
              <a:rPr lang="en-US" sz="1800" spc="-240" dirty="0">
                <a:latin typeface="Arial Black"/>
                <a:cs typeface="Arial Black"/>
              </a:rPr>
              <a:t>the </a:t>
            </a:r>
            <a:r>
              <a:rPr lang="en-US" sz="1800" spc="-254" dirty="0">
                <a:latin typeface="Arial Black"/>
                <a:cs typeface="Arial Black"/>
              </a:rPr>
              <a:t>credentials </a:t>
            </a:r>
            <a:r>
              <a:rPr lang="en-US" sz="1800" spc="-190" dirty="0">
                <a:latin typeface="Arial Black"/>
                <a:cs typeface="Arial Black"/>
              </a:rPr>
              <a:t>for </a:t>
            </a:r>
            <a:r>
              <a:rPr lang="en-US" sz="1800" spc="-280" dirty="0">
                <a:latin typeface="Arial Black"/>
                <a:cs typeface="Arial Black"/>
              </a:rPr>
              <a:t>accessing </a:t>
            </a:r>
            <a:r>
              <a:rPr lang="en-US" sz="1800" spc="-240" dirty="0">
                <a:latin typeface="Arial Black"/>
                <a:cs typeface="Arial Black"/>
              </a:rPr>
              <a:t>the </a:t>
            </a:r>
            <a:r>
              <a:rPr lang="en-US" sz="1800" spc="-225" dirty="0">
                <a:latin typeface="Arial Black"/>
                <a:cs typeface="Arial Black"/>
              </a:rPr>
              <a:t>website/app and </a:t>
            </a:r>
            <a:r>
              <a:rPr lang="en-US" sz="1800" spc="-260" dirty="0" err="1">
                <a:latin typeface="Arial Black"/>
                <a:cs typeface="Arial Black"/>
              </a:rPr>
              <a:t>analyse</a:t>
            </a:r>
            <a:r>
              <a:rPr lang="en-US" sz="1800" spc="-260" dirty="0">
                <a:latin typeface="Arial Black"/>
                <a:cs typeface="Arial Black"/>
              </a:rPr>
              <a:t> </a:t>
            </a:r>
            <a:r>
              <a:rPr lang="en-US" sz="1800" spc="-240" dirty="0">
                <a:latin typeface="Arial Black"/>
                <a:cs typeface="Arial Black"/>
              </a:rPr>
              <a:t>the </a:t>
            </a:r>
            <a:r>
              <a:rPr lang="en-US" sz="1800" spc="-245" dirty="0">
                <a:latin typeface="Arial Black"/>
                <a:cs typeface="Arial Black"/>
              </a:rPr>
              <a:t>data </a:t>
            </a:r>
            <a:r>
              <a:rPr lang="en-US" sz="1800" spc="-225" dirty="0">
                <a:latin typeface="Arial Black"/>
                <a:cs typeface="Arial Black"/>
              </a:rPr>
              <a:t>and </a:t>
            </a:r>
            <a:r>
              <a:rPr lang="en-US" sz="1800" spc="-240" dirty="0">
                <a:latin typeface="Arial Black"/>
                <a:cs typeface="Arial Black"/>
              </a:rPr>
              <a:t>the </a:t>
            </a:r>
            <a:r>
              <a:rPr lang="en-US" sz="1800" spc="-210" dirty="0">
                <a:latin typeface="Arial Black"/>
                <a:cs typeface="Arial Black"/>
              </a:rPr>
              <a:t>report.  </a:t>
            </a:r>
            <a:r>
              <a:rPr lang="en-US" sz="1800" spc="-235" dirty="0">
                <a:latin typeface="Arial Black"/>
                <a:cs typeface="Arial Black"/>
              </a:rPr>
              <a:t>Abstraction </a:t>
            </a:r>
            <a:r>
              <a:rPr lang="en-US" sz="1800" spc="-185" dirty="0">
                <a:latin typeface="Arial Black"/>
                <a:cs typeface="Arial Black"/>
              </a:rPr>
              <a:t>of </a:t>
            </a:r>
            <a:r>
              <a:rPr lang="en-US" sz="1800" spc="-240" dirty="0">
                <a:latin typeface="Arial Black"/>
                <a:cs typeface="Arial Black"/>
              </a:rPr>
              <a:t>the </a:t>
            </a:r>
            <a:r>
              <a:rPr lang="en-US" sz="1800" spc="-245" dirty="0">
                <a:latin typeface="Arial Black"/>
                <a:cs typeface="Arial Black"/>
              </a:rPr>
              <a:t>data </a:t>
            </a:r>
            <a:r>
              <a:rPr lang="en-US" sz="1800" spc="-210" dirty="0">
                <a:latin typeface="Arial Black"/>
                <a:cs typeface="Arial Black"/>
              </a:rPr>
              <a:t>will </a:t>
            </a:r>
            <a:r>
              <a:rPr lang="en-US" sz="1800" spc="-240" dirty="0">
                <a:latin typeface="Arial Black"/>
                <a:cs typeface="Arial Black"/>
              </a:rPr>
              <a:t>be </a:t>
            </a:r>
            <a:r>
              <a:rPr lang="en-US" sz="1800" spc="-285" dirty="0">
                <a:latin typeface="Arial Black"/>
                <a:cs typeface="Arial Black"/>
              </a:rPr>
              <a:t>as</a:t>
            </a:r>
            <a:r>
              <a:rPr lang="en-US" sz="1800" spc="-185" dirty="0">
                <a:latin typeface="Arial Black"/>
                <a:cs typeface="Arial Black"/>
              </a:rPr>
              <a:t> </a:t>
            </a:r>
            <a:r>
              <a:rPr lang="en-US" sz="1800" spc="-245" dirty="0">
                <a:latin typeface="Arial Black"/>
                <a:cs typeface="Arial Black"/>
              </a:rPr>
              <a:t>simple.</a:t>
            </a:r>
            <a:endParaRPr lang="en-US" sz="1800" dirty="0">
              <a:latin typeface="Arial Black"/>
              <a:cs typeface="Arial Black"/>
            </a:endParaRPr>
          </a:p>
          <a:p>
            <a:pPr marL="12700" marR="18415" algn="just">
              <a:lnSpc>
                <a:spcPts val="4120"/>
              </a:lnSpc>
              <a:spcBef>
                <a:spcPts val="225"/>
              </a:spcBef>
            </a:pPr>
            <a:r>
              <a:rPr lang="en-US" sz="1800" b="1" spc="-75" dirty="0">
                <a:latin typeface="Arial"/>
                <a:cs typeface="Arial"/>
              </a:rPr>
              <a:t>So </a:t>
            </a:r>
            <a:r>
              <a:rPr lang="en-US" sz="1800" b="1" spc="-15" dirty="0">
                <a:latin typeface="Arial"/>
                <a:cs typeface="Arial"/>
              </a:rPr>
              <a:t>the </a:t>
            </a:r>
            <a:r>
              <a:rPr lang="en-US" sz="1800" b="1" spc="-35" dirty="0">
                <a:latin typeface="Arial"/>
                <a:cs typeface="Arial"/>
              </a:rPr>
              <a:t>entire </a:t>
            </a:r>
            <a:r>
              <a:rPr lang="en-US" sz="1800" b="1" spc="-80" dirty="0">
                <a:latin typeface="Arial"/>
                <a:cs typeface="Arial"/>
              </a:rPr>
              <a:t>system </a:t>
            </a:r>
            <a:r>
              <a:rPr lang="en-US" sz="1800" b="1" spc="10" dirty="0">
                <a:latin typeface="Arial"/>
                <a:cs typeface="Arial"/>
              </a:rPr>
              <a:t>will </a:t>
            </a:r>
            <a:r>
              <a:rPr lang="en-US" sz="1800" b="1" spc="-45" dirty="0">
                <a:latin typeface="Arial"/>
                <a:cs typeface="Arial"/>
              </a:rPr>
              <a:t>be plug </a:t>
            </a:r>
            <a:r>
              <a:rPr lang="en-US" sz="1800" b="1" spc="-40" dirty="0">
                <a:latin typeface="Arial"/>
                <a:cs typeface="Arial"/>
              </a:rPr>
              <a:t>and </a:t>
            </a:r>
            <a:r>
              <a:rPr lang="en-US" sz="1800" b="1" spc="-70" dirty="0">
                <a:latin typeface="Arial"/>
                <a:cs typeface="Arial"/>
              </a:rPr>
              <a:t>play, </a:t>
            </a:r>
            <a:r>
              <a:rPr lang="en-US" sz="1800" b="1" spc="-15" dirty="0">
                <a:latin typeface="Arial"/>
                <a:cs typeface="Arial"/>
              </a:rPr>
              <a:t>the </a:t>
            </a:r>
            <a:r>
              <a:rPr lang="en-US" sz="1800" b="1" spc="-35" dirty="0">
                <a:latin typeface="Arial"/>
                <a:cs typeface="Arial"/>
              </a:rPr>
              <a:t>moment </a:t>
            </a:r>
            <a:r>
              <a:rPr lang="en-US" sz="1800" b="1" spc="-15" dirty="0">
                <a:latin typeface="Arial"/>
                <a:cs typeface="Arial"/>
              </a:rPr>
              <a:t>the </a:t>
            </a:r>
            <a:r>
              <a:rPr lang="en-US" sz="1800" b="1" spc="-80" dirty="0">
                <a:latin typeface="Arial"/>
                <a:cs typeface="Arial"/>
              </a:rPr>
              <a:t>system </a:t>
            </a:r>
            <a:r>
              <a:rPr lang="en-US" sz="1800" b="1" spc="-110" dirty="0">
                <a:latin typeface="Arial"/>
                <a:cs typeface="Arial"/>
              </a:rPr>
              <a:t>is </a:t>
            </a:r>
            <a:r>
              <a:rPr lang="en-US" sz="1800" b="1" spc="-20" dirty="0">
                <a:latin typeface="Arial"/>
                <a:cs typeface="Arial"/>
              </a:rPr>
              <a:t>kept </a:t>
            </a:r>
            <a:r>
              <a:rPr lang="en-US" sz="1800" b="1" spc="-70" dirty="0">
                <a:latin typeface="Arial"/>
                <a:cs typeface="Arial"/>
              </a:rPr>
              <a:t>inside </a:t>
            </a:r>
            <a:r>
              <a:rPr lang="en-US" sz="1800" b="1" spc="-15" dirty="0">
                <a:latin typeface="Arial"/>
                <a:cs typeface="Arial"/>
              </a:rPr>
              <a:t>the  </a:t>
            </a:r>
            <a:r>
              <a:rPr lang="en-US" sz="1800" b="1" spc="25" dirty="0">
                <a:latin typeface="Arial"/>
                <a:cs typeface="Arial"/>
              </a:rPr>
              <a:t>water </a:t>
            </a:r>
            <a:r>
              <a:rPr lang="en-US" sz="1800" b="1" spc="-75" dirty="0">
                <a:latin typeface="Arial"/>
                <a:cs typeface="Arial"/>
              </a:rPr>
              <a:t>body, </a:t>
            </a:r>
            <a:r>
              <a:rPr lang="en-US" sz="1800" b="1" spc="45" dirty="0">
                <a:latin typeface="Arial"/>
                <a:cs typeface="Arial"/>
              </a:rPr>
              <a:t>It </a:t>
            </a:r>
            <a:r>
              <a:rPr lang="en-US" sz="1800" b="1" spc="10" dirty="0">
                <a:latin typeface="Arial"/>
                <a:cs typeface="Arial"/>
              </a:rPr>
              <a:t>will </a:t>
            </a:r>
            <a:r>
              <a:rPr lang="en-US" sz="1800" b="1" spc="5" dirty="0">
                <a:latin typeface="Arial"/>
                <a:cs typeface="Arial"/>
              </a:rPr>
              <a:t>start </a:t>
            </a:r>
            <a:r>
              <a:rPr lang="en-US" sz="1800" b="1" spc="-15" dirty="0">
                <a:latin typeface="Arial"/>
                <a:cs typeface="Arial"/>
              </a:rPr>
              <a:t>the </a:t>
            </a:r>
            <a:r>
              <a:rPr lang="en-US" sz="1800" b="1" spc="-95" dirty="0">
                <a:latin typeface="Arial"/>
                <a:cs typeface="Arial"/>
              </a:rPr>
              <a:t>sensor </a:t>
            </a:r>
            <a:r>
              <a:rPr lang="en-US" sz="1800" b="1" spc="-75" dirty="0">
                <a:latin typeface="Arial"/>
                <a:cs typeface="Arial"/>
              </a:rPr>
              <a:t>modules </a:t>
            </a:r>
            <a:r>
              <a:rPr lang="en-US" sz="1800" b="1" spc="-40" dirty="0">
                <a:latin typeface="Arial"/>
                <a:cs typeface="Arial"/>
              </a:rPr>
              <a:t>and </a:t>
            </a:r>
            <a:r>
              <a:rPr lang="en-US" sz="1800" b="1" spc="-45" dirty="0">
                <a:latin typeface="Arial"/>
                <a:cs typeface="Arial"/>
              </a:rPr>
              <a:t>streaming </a:t>
            </a:r>
            <a:r>
              <a:rPr lang="en-US" sz="1800" b="1" spc="-15" dirty="0">
                <a:latin typeface="Arial"/>
                <a:cs typeface="Arial"/>
              </a:rPr>
              <a:t>the </a:t>
            </a:r>
            <a:r>
              <a:rPr lang="en-US" sz="1800" b="1" spc="-5" dirty="0">
                <a:latin typeface="Arial"/>
                <a:cs typeface="Arial"/>
              </a:rPr>
              <a:t>data </a:t>
            </a:r>
            <a:r>
              <a:rPr lang="en-US" sz="1800" b="1" spc="-10" dirty="0">
                <a:latin typeface="Arial"/>
                <a:cs typeface="Arial"/>
              </a:rPr>
              <a:t>after </a:t>
            </a:r>
            <a:r>
              <a:rPr lang="en-US" sz="1800" b="1" spc="-105" dirty="0">
                <a:latin typeface="Arial"/>
                <a:cs typeface="Arial"/>
              </a:rPr>
              <a:t>successful  </a:t>
            </a:r>
            <a:r>
              <a:rPr lang="en-US" sz="1800" b="1" spc="-60" dirty="0">
                <a:latin typeface="Arial"/>
                <a:cs typeface="Arial"/>
              </a:rPr>
              <a:t>calibrations.</a:t>
            </a:r>
            <a:endParaRPr lang="en-US" sz="1800" dirty="0">
              <a:latin typeface="Arial"/>
              <a:cs typeface="Arial"/>
            </a:endParaRPr>
          </a:p>
          <a:p>
            <a:pPr marL="502284">
              <a:lnSpc>
                <a:spcPct val="100000"/>
              </a:lnSpc>
              <a:spcBef>
                <a:spcPts val="985"/>
              </a:spcBef>
            </a:pPr>
            <a:r>
              <a:rPr lang="en-US" sz="800" spc="-5" dirty="0">
                <a:solidFill>
                  <a:srgbClr val="C393A5"/>
                </a:solidFill>
                <a:latin typeface="Carlito"/>
                <a:cs typeface="Carlito"/>
              </a:rPr>
              <a:t>21</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75" cy="685798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12192000" cy="1798955"/>
            <a:chOff x="0" y="0"/>
            <a:chExt cx="12192000" cy="1798955"/>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838200" y="433136"/>
            <a:ext cx="10515600" cy="1189541"/>
          </a:xfrm>
          <a:prstGeom prst="rect">
            <a:avLst/>
          </a:prstGeom>
        </p:spPr>
        <p:txBody>
          <a:bodyPr vert="horz" wrap="square" lIns="0" tIns="507477" rIns="0" bIns="0" rtlCol="0">
            <a:spAutoFit/>
          </a:bodyPr>
          <a:lstStyle/>
          <a:p>
            <a:pPr marL="12700">
              <a:lnSpc>
                <a:spcPct val="100000"/>
              </a:lnSpc>
              <a:spcBef>
                <a:spcPts val="100"/>
              </a:spcBef>
            </a:pPr>
            <a:r>
              <a:rPr lang="en-IN" spc="-645" dirty="0"/>
              <a:t>Innovators</a:t>
            </a:r>
            <a:endParaRPr spc="-645" dirty="0"/>
          </a:p>
        </p:txBody>
      </p:sp>
      <p:sp>
        <p:nvSpPr>
          <p:cNvPr id="7" name="object 7"/>
          <p:cNvSpPr/>
          <p:nvPr/>
        </p:nvSpPr>
        <p:spPr>
          <a:xfrm>
            <a:off x="2726769" y="0"/>
            <a:ext cx="1777871" cy="1709571"/>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4427417" y="1326776"/>
            <a:ext cx="2672715" cy="360680"/>
          </a:xfrm>
          <a:prstGeom prst="rect">
            <a:avLst/>
          </a:prstGeom>
        </p:spPr>
        <p:txBody>
          <a:bodyPr vert="horz" wrap="square" lIns="0" tIns="12700" rIns="0" bIns="0" rtlCol="0">
            <a:spAutoFit/>
          </a:bodyPr>
          <a:lstStyle/>
          <a:p>
            <a:pPr marL="12700">
              <a:lnSpc>
                <a:spcPct val="100000"/>
              </a:lnSpc>
              <a:spcBef>
                <a:spcPts val="100"/>
              </a:spcBef>
            </a:pPr>
            <a:r>
              <a:rPr sz="2200" b="1" spc="20" dirty="0">
                <a:latin typeface="Arial"/>
                <a:cs typeface="Arial"/>
              </a:rPr>
              <a:t>2.) </a:t>
            </a:r>
            <a:r>
              <a:rPr sz="2200" b="1" spc="-70" dirty="0">
                <a:latin typeface="Arial"/>
                <a:cs typeface="Arial"/>
              </a:rPr>
              <a:t>SECURED</a:t>
            </a:r>
            <a:r>
              <a:rPr sz="2200" b="1" spc="-110" dirty="0">
                <a:latin typeface="Arial"/>
                <a:cs typeface="Arial"/>
              </a:rPr>
              <a:t> </a:t>
            </a:r>
            <a:r>
              <a:rPr sz="2200" b="1" spc="-50" dirty="0">
                <a:latin typeface="Arial"/>
                <a:cs typeface="Arial"/>
              </a:rPr>
              <a:t>LOGIN</a:t>
            </a:r>
            <a:endParaRPr sz="2200">
              <a:latin typeface="Arial"/>
              <a:cs typeface="Arial"/>
            </a:endParaRPr>
          </a:p>
        </p:txBody>
      </p:sp>
      <p:grpSp>
        <p:nvGrpSpPr>
          <p:cNvPr id="9" name="object 9"/>
          <p:cNvGrpSpPr/>
          <p:nvPr/>
        </p:nvGrpSpPr>
        <p:grpSpPr>
          <a:xfrm>
            <a:off x="4200516" y="1264922"/>
            <a:ext cx="7768524" cy="3732257"/>
            <a:chOff x="4200516" y="1264922"/>
            <a:chExt cx="7768524" cy="3732257"/>
          </a:xfrm>
        </p:grpSpPr>
        <p:sp>
          <p:nvSpPr>
            <p:cNvPr id="10" name="object 10"/>
            <p:cNvSpPr/>
            <p:nvPr/>
          </p:nvSpPr>
          <p:spPr>
            <a:xfrm>
              <a:off x="4200516" y="1264922"/>
              <a:ext cx="3610610" cy="445134"/>
            </a:xfrm>
            <a:custGeom>
              <a:avLst/>
              <a:gdLst/>
              <a:ahLst/>
              <a:cxnLst/>
              <a:rect l="l" t="t" r="r" b="b"/>
              <a:pathLst>
                <a:path w="3610609" h="445135">
                  <a:moveTo>
                    <a:pt x="0" y="74102"/>
                  </a:moveTo>
                  <a:lnTo>
                    <a:pt x="5823" y="45258"/>
                  </a:lnTo>
                  <a:lnTo>
                    <a:pt x="21703" y="21704"/>
                  </a:lnTo>
                  <a:lnTo>
                    <a:pt x="45256" y="5823"/>
                  </a:lnTo>
                  <a:lnTo>
                    <a:pt x="74099" y="0"/>
                  </a:lnTo>
                  <a:lnTo>
                    <a:pt x="3536092" y="0"/>
                  </a:lnTo>
                  <a:lnTo>
                    <a:pt x="3577204" y="12450"/>
                  </a:lnTo>
                  <a:lnTo>
                    <a:pt x="3604555" y="45743"/>
                  </a:lnTo>
                  <a:lnTo>
                    <a:pt x="3610192" y="74102"/>
                  </a:lnTo>
                  <a:lnTo>
                    <a:pt x="3610192" y="370496"/>
                  </a:lnTo>
                  <a:lnTo>
                    <a:pt x="3604369" y="399340"/>
                  </a:lnTo>
                  <a:lnTo>
                    <a:pt x="3588489" y="422894"/>
                  </a:lnTo>
                  <a:lnTo>
                    <a:pt x="3564936" y="438775"/>
                  </a:lnTo>
                  <a:lnTo>
                    <a:pt x="3536092" y="444599"/>
                  </a:lnTo>
                  <a:lnTo>
                    <a:pt x="74099" y="444599"/>
                  </a:lnTo>
                  <a:lnTo>
                    <a:pt x="45256" y="438775"/>
                  </a:lnTo>
                  <a:lnTo>
                    <a:pt x="21703" y="422894"/>
                  </a:lnTo>
                  <a:lnTo>
                    <a:pt x="5823" y="399340"/>
                  </a:lnTo>
                  <a:lnTo>
                    <a:pt x="0" y="370496"/>
                  </a:lnTo>
                  <a:lnTo>
                    <a:pt x="0" y="74102"/>
                  </a:lnTo>
                  <a:close/>
                </a:path>
              </a:pathLst>
            </a:custGeom>
            <a:ln w="28574">
              <a:solidFill>
                <a:srgbClr val="000000"/>
              </a:solidFill>
            </a:ln>
          </p:spPr>
          <p:txBody>
            <a:bodyPr wrap="square" lIns="0" tIns="0" rIns="0" bIns="0" rtlCol="0"/>
            <a:lstStyle/>
            <a:p>
              <a:endParaRPr/>
            </a:p>
          </p:txBody>
        </p:sp>
        <p:sp>
          <p:nvSpPr>
            <p:cNvPr id="12" name="object 12"/>
            <p:cNvSpPr/>
            <p:nvPr/>
          </p:nvSpPr>
          <p:spPr>
            <a:xfrm>
              <a:off x="7309410" y="2789919"/>
              <a:ext cx="4659630" cy="2207260"/>
            </a:xfrm>
            <a:custGeom>
              <a:avLst/>
              <a:gdLst/>
              <a:ahLst/>
              <a:cxnLst/>
              <a:rect l="l" t="t" r="r" b="b"/>
              <a:pathLst>
                <a:path w="4659630" h="2207260">
                  <a:moveTo>
                    <a:pt x="0" y="367849"/>
                  </a:moveTo>
                  <a:lnTo>
                    <a:pt x="2866" y="321708"/>
                  </a:lnTo>
                  <a:lnTo>
                    <a:pt x="11234" y="277277"/>
                  </a:lnTo>
                  <a:lnTo>
                    <a:pt x="24761" y="234901"/>
                  </a:lnTo>
                  <a:lnTo>
                    <a:pt x="43100" y="194924"/>
                  </a:lnTo>
                  <a:lnTo>
                    <a:pt x="65908" y="157692"/>
                  </a:lnTo>
                  <a:lnTo>
                    <a:pt x="92839" y="123549"/>
                  </a:lnTo>
                  <a:lnTo>
                    <a:pt x="123549" y="92839"/>
                  </a:lnTo>
                  <a:lnTo>
                    <a:pt x="157692" y="65908"/>
                  </a:lnTo>
                  <a:lnTo>
                    <a:pt x="194924" y="43100"/>
                  </a:lnTo>
                  <a:lnTo>
                    <a:pt x="234901" y="24761"/>
                  </a:lnTo>
                  <a:lnTo>
                    <a:pt x="277277" y="11234"/>
                  </a:lnTo>
                  <a:lnTo>
                    <a:pt x="321708" y="2866"/>
                  </a:lnTo>
                  <a:lnTo>
                    <a:pt x="367849" y="0"/>
                  </a:lnTo>
                  <a:lnTo>
                    <a:pt x="4291441" y="0"/>
                  </a:lnTo>
                  <a:lnTo>
                    <a:pt x="4339789" y="3189"/>
                  </a:lnTo>
                  <a:lnTo>
                    <a:pt x="4386902" y="12601"/>
                  </a:lnTo>
                  <a:lnTo>
                    <a:pt x="4432206" y="27999"/>
                  </a:lnTo>
                  <a:lnTo>
                    <a:pt x="4475129" y="49148"/>
                  </a:lnTo>
                  <a:lnTo>
                    <a:pt x="4515098" y="75810"/>
                  </a:lnTo>
                  <a:lnTo>
                    <a:pt x="4551540" y="107749"/>
                  </a:lnTo>
                  <a:lnTo>
                    <a:pt x="4583480" y="144191"/>
                  </a:lnTo>
                  <a:lnTo>
                    <a:pt x="4610142" y="184160"/>
                  </a:lnTo>
                  <a:lnTo>
                    <a:pt x="4631290" y="227083"/>
                  </a:lnTo>
                  <a:lnTo>
                    <a:pt x="4646688" y="272388"/>
                  </a:lnTo>
                  <a:lnTo>
                    <a:pt x="4656100" y="319501"/>
                  </a:lnTo>
                  <a:lnTo>
                    <a:pt x="4659290" y="367849"/>
                  </a:lnTo>
                  <a:lnTo>
                    <a:pt x="4659290" y="1839246"/>
                  </a:lnTo>
                  <a:lnTo>
                    <a:pt x="4656424" y="1885386"/>
                  </a:lnTo>
                  <a:lnTo>
                    <a:pt x="4648055" y="1929817"/>
                  </a:lnTo>
                  <a:lnTo>
                    <a:pt x="4634529" y="1972193"/>
                  </a:lnTo>
                  <a:lnTo>
                    <a:pt x="4616189" y="2012170"/>
                  </a:lnTo>
                  <a:lnTo>
                    <a:pt x="4593382" y="2049403"/>
                  </a:lnTo>
                  <a:lnTo>
                    <a:pt x="4566451" y="2083546"/>
                  </a:lnTo>
                  <a:lnTo>
                    <a:pt x="4535741" y="2114256"/>
                  </a:lnTo>
                  <a:lnTo>
                    <a:pt x="4501598" y="2141187"/>
                  </a:lnTo>
                  <a:lnTo>
                    <a:pt x="4464365" y="2163994"/>
                  </a:lnTo>
                  <a:lnTo>
                    <a:pt x="4424388" y="2182334"/>
                  </a:lnTo>
                  <a:lnTo>
                    <a:pt x="4382012" y="2195860"/>
                  </a:lnTo>
                  <a:lnTo>
                    <a:pt x="4337582" y="2204229"/>
                  </a:lnTo>
                  <a:lnTo>
                    <a:pt x="4291441" y="2207095"/>
                  </a:lnTo>
                  <a:lnTo>
                    <a:pt x="367849" y="2207095"/>
                  </a:lnTo>
                  <a:lnTo>
                    <a:pt x="321708" y="2204229"/>
                  </a:lnTo>
                  <a:lnTo>
                    <a:pt x="277277" y="2195860"/>
                  </a:lnTo>
                  <a:lnTo>
                    <a:pt x="234901" y="2182334"/>
                  </a:lnTo>
                  <a:lnTo>
                    <a:pt x="194924" y="2163994"/>
                  </a:lnTo>
                  <a:lnTo>
                    <a:pt x="157692" y="2141187"/>
                  </a:lnTo>
                  <a:lnTo>
                    <a:pt x="123549" y="2114256"/>
                  </a:lnTo>
                  <a:lnTo>
                    <a:pt x="92839" y="2083546"/>
                  </a:lnTo>
                  <a:lnTo>
                    <a:pt x="65908" y="2049403"/>
                  </a:lnTo>
                  <a:lnTo>
                    <a:pt x="43100" y="2012170"/>
                  </a:lnTo>
                  <a:lnTo>
                    <a:pt x="24761" y="1972193"/>
                  </a:lnTo>
                  <a:lnTo>
                    <a:pt x="11234" y="1929817"/>
                  </a:lnTo>
                  <a:lnTo>
                    <a:pt x="2866" y="1885386"/>
                  </a:lnTo>
                  <a:lnTo>
                    <a:pt x="0" y="1839246"/>
                  </a:lnTo>
                  <a:lnTo>
                    <a:pt x="0" y="367849"/>
                  </a:lnTo>
                  <a:close/>
                </a:path>
              </a:pathLst>
            </a:custGeom>
            <a:ln w="28574">
              <a:solidFill>
                <a:srgbClr val="00FFFF"/>
              </a:solidFill>
            </a:ln>
          </p:spPr>
          <p:txBody>
            <a:bodyPr wrap="square" lIns="0" tIns="0" rIns="0" bIns="0" rtlCol="0"/>
            <a:lstStyle/>
            <a:p>
              <a:endParaRPr/>
            </a:p>
          </p:txBody>
        </p:sp>
      </p:grpSp>
      <p:sp>
        <p:nvSpPr>
          <p:cNvPr id="13" name="object 13"/>
          <p:cNvSpPr txBox="1"/>
          <p:nvPr/>
        </p:nvSpPr>
        <p:spPr>
          <a:xfrm>
            <a:off x="7861134" y="3079668"/>
            <a:ext cx="3615690" cy="2026196"/>
          </a:xfrm>
          <a:prstGeom prst="rect">
            <a:avLst/>
          </a:prstGeom>
        </p:spPr>
        <p:txBody>
          <a:bodyPr vert="horz" wrap="square" lIns="0" tIns="25400" rIns="0" bIns="0" rtlCol="0">
            <a:spAutoFit/>
          </a:bodyPr>
          <a:lstStyle/>
          <a:p>
            <a:pPr marL="12700" marR="5080" indent="-1905" algn="ctr">
              <a:lnSpc>
                <a:spcPts val="2620"/>
              </a:lnSpc>
              <a:spcBef>
                <a:spcPts val="200"/>
              </a:spcBef>
            </a:pPr>
            <a:r>
              <a:rPr sz="2200" spc="-260" dirty="0">
                <a:solidFill>
                  <a:srgbClr val="F0C131"/>
                </a:solidFill>
                <a:latin typeface="Arial Black"/>
                <a:cs typeface="Arial Black"/>
              </a:rPr>
              <a:t>User </a:t>
            </a:r>
            <a:r>
              <a:rPr sz="2200" spc="-190" dirty="0">
                <a:solidFill>
                  <a:srgbClr val="F0C131"/>
                </a:solidFill>
                <a:latin typeface="Arial Black"/>
                <a:cs typeface="Arial Black"/>
              </a:rPr>
              <a:t>ID </a:t>
            </a:r>
            <a:r>
              <a:rPr sz="2200" spc="-229" dirty="0">
                <a:solidFill>
                  <a:srgbClr val="F0C131"/>
                </a:solidFill>
                <a:latin typeface="Arial Black"/>
                <a:cs typeface="Arial Black"/>
              </a:rPr>
              <a:t>:     </a:t>
            </a:r>
            <a:r>
              <a:rPr lang="en-IN" sz="2200" spc="-235" dirty="0">
                <a:solidFill>
                  <a:srgbClr val="F0C131"/>
                </a:solidFill>
                <a:latin typeface="Arial Black"/>
                <a:cs typeface="Arial Black"/>
                <a:hlinkClick r:id="rId4"/>
              </a:rPr>
              <a:t>Innovators</a:t>
            </a:r>
            <a:r>
              <a:rPr sz="2200" spc="-235" dirty="0">
                <a:solidFill>
                  <a:srgbClr val="F0C131"/>
                </a:solidFill>
                <a:latin typeface="Arial Black"/>
                <a:cs typeface="Arial Black"/>
                <a:hlinkClick r:id="rId4"/>
              </a:rPr>
              <a:t>testing@gmail.com</a:t>
            </a:r>
            <a:endParaRPr sz="2200" dirty="0">
              <a:latin typeface="Arial Black"/>
              <a:cs typeface="Arial Black"/>
            </a:endParaRPr>
          </a:p>
          <a:p>
            <a:pPr marL="1155700" marR="1141095" indent="-8255" algn="ctr">
              <a:lnSpc>
                <a:spcPts val="2620"/>
              </a:lnSpc>
              <a:spcBef>
                <a:spcPts val="2635"/>
              </a:spcBef>
            </a:pPr>
            <a:r>
              <a:rPr sz="2200" spc="-195" dirty="0">
                <a:solidFill>
                  <a:srgbClr val="F0C131"/>
                </a:solidFill>
                <a:latin typeface="Arial Black"/>
                <a:cs typeface="Arial Black"/>
              </a:rPr>
              <a:t>P</a:t>
            </a:r>
            <a:r>
              <a:rPr sz="2200" spc="-300" dirty="0">
                <a:solidFill>
                  <a:srgbClr val="F0C131"/>
                </a:solidFill>
                <a:latin typeface="Arial Black"/>
                <a:cs typeface="Arial Black"/>
              </a:rPr>
              <a:t>as</a:t>
            </a:r>
            <a:r>
              <a:rPr sz="2200" spc="-305" dirty="0">
                <a:solidFill>
                  <a:srgbClr val="F0C131"/>
                </a:solidFill>
                <a:latin typeface="Arial Black"/>
                <a:cs typeface="Arial Black"/>
              </a:rPr>
              <a:t>s</a:t>
            </a:r>
            <a:r>
              <a:rPr sz="2200" spc="-240" dirty="0">
                <a:solidFill>
                  <a:srgbClr val="F0C131"/>
                </a:solidFill>
                <a:latin typeface="Arial Black"/>
                <a:cs typeface="Arial Black"/>
              </a:rPr>
              <a:t>w</a:t>
            </a:r>
            <a:r>
              <a:rPr sz="2200" spc="-270" dirty="0">
                <a:solidFill>
                  <a:srgbClr val="F0C131"/>
                </a:solidFill>
                <a:latin typeface="Arial Black"/>
                <a:cs typeface="Arial Black"/>
              </a:rPr>
              <a:t>o</a:t>
            </a:r>
            <a:r>
              <a:rPr sz="2200" spc="-204" dirty="0">
                <a:solidFill>
                  <a:srgbClr val="F0C131"/>
                </a:solidFill>
                <a:latin typeface="Arial Black"/>
                <a:cs typeface="Arial Black"/>
              </a:rPr>
              <a:t>r</a:t>
            </a:r>
            <a:r>
              <a:rPr sz="2200" spc="-175" dirty="0">
                <a:solidFill>
                  <a:srgbClr val="F0C131"/>
                </a:solidFill>
                <a:latin typeface="Arial Black"/>
                <a:cs typeface="Arial Black"/>
              </a:rPr>
              <a:t>d:  </a:t>
            </a:r>
            <a:r>
              <a:rPr sz="2200" spc="-310" dirty="0">
                <a:solidFill>
                  <a:srgbClr val="F0C131"/>
                </a:solidFill>
                <a:latin typeface="Arial Black"/>
                <a:cs typeface="Arial Black"/>
              </a:rPr>
              <a:t>usercheck</a:t>
            </a:r>
            <a:endParaRPr sz="2200" dirty="0">
              <a:latin typeface="Arial Black"/>
              <a:cs typeface="Arial Black"/>
            </a:endParaRPr>
          </a:p>
        </p:txBody>
      </p:sp>
      <p:sp>
        <p:nvSpPr>
          <p:cNvPr id="14" name="object 14"/>
          <p:cNvSpPr/>
          <p:nvPr/>
        </p:nvSpPr>
        <p:spPr>
          <a:xfrm>
            <a:off x="4753790" y="3719417"/>
            <a:ext cx="4039870" cy="902335"/>
          </a:xfrm>
          <a:custGeom>
            <a:avLst/>
            <a:gdLst/>
            <a:ahLst/>
            <a:cxnLst/>
            <a:rect l="l" t="t" r="r" b="b"/>
            <a:pathLst>
              <a:path w="4039870" h="902335">
                <a:moveTo>
                  <a:pt x="582448" y="187799"/>
                </a:moveTo>
                <a:lnTo>
                  <a:pt x="2949744" y="0"/>
                </a:lnTo>
              </a:path>
              <a:path w="4039870" h="902335">
                <a:moveTo>
                  <a:pt x="0" y="901773"/>
                </a:moveTo>
                <a:lnTo>
                  <a:pt x="4039491" y="901773"/>
                </a:lnTo>
              </a:path>
            </a:pathLst>
          </a:custGeom>
          <a:ln w="28574">
            <a:solidFill>
              <a:srgbClr val="00FFFF"/>
            </a:solidFill>
          </a:ln>
        </p:spPr>
        <p:txBody>
          <a:bodyPr wrap="square" lIns="0" tIns="0" rIns="0" bIns="0" rtlCol="0"/>
          <a:lstStyle/>
          <a:p>
            <a:endParaRPr/>
          </a:p>
        </p:txBody>
      </p:sp>
      <p:pic>
        <p:nvPicPr>
          <p:cNvPr id="16" name="Picture 15">
            <a:extLst>
              <a:ext uri="{FF2B5EF4-FFF2-40B4-BE49-F238E27FC236}">
                <a16:creationId xmlns:a16="http://schemas.microsoft.com/office/drawing/2014/main" id="{CF7E6375-4762-3034-2158-46525346DD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231616"/>
            <a:ext cx="6096000" cy="419324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grpSp>
        <p:nvGrpSpPr>
          <p:cNvPr id="3" name="object 3"/>
          <p:cNvGrpSpPr/>
          <p:nvPr/>
        </p:nvGrpSpPr>
        <p:grpSpPr>
          <a:xfrm>
            <a:off x="-381000" y="15240"/>
            <a:ext cx="12192000" cy="1798481"/>
            <a:chOff x="0" y="0"/>
            <a:chExt cx="12192000" cy="1798481"/>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sp>
          <p:nvSpPr>
            <p:cNvPr id="6" name="object 6"/>
            <p:cNvSpPr/>
            <p:nvPr/>
          </p:nvSpPr>
          <p:spPr>
            <a:xfrm>
              <a:off x="2726769" y="0"/>
              <a:ext cx="1777871" cy="170957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4952989" y="1219197"/>
              <a:ext cx="2403475" cy="490855"/>
            </a:xfrm>
            <a:custGeom>
              <a:avLst/>
              <a:gdLst/>
              <a:ahLst/>
              <a:cxnLst/>
              <a:rect l="l" t="t" r="r" b="b"/>
              <a:pathLst>
                <a:path w="2403475" h="490855">
                  <a:moveTo>
                    <a:pt x="0" y="81752"/>
                  </a:moveTo>
                  <a:lnTo>
                    <a:pt x="6424" y="49930"/>
                  </a:lnTo>
                  <a:lnTo>
                    <a:pt x="23943" y="23944"/>
                  </a:lnTo>
                  <a:lnTo>
                    <a:pt x="49928" y="6424"/>
                  </a:lnTo>
                  <a:lnTo>
                    <a:pt x="81749" y="0"/>
                  </a:lnTo>
                  <a:lnTo>
                    <a:pt x="2321545" y="0"/>
                  </a:lnTo>
                  <a:lnTo>
                    <a:pt x="2366896" y="13735"/>
                  </a:lnTo>
                  <a:lnTo>
                    <a:pt x="2397067" y="50466"/>
                  </a:lnTo>
                  <a:lnTo>
                    <a:pt x="2403295" y="81752"/>
                  </a:lnTo>
                  <a:lnTo>
                    <a:pt x="2403295" y="408746"/>
                  </a:lnTo>
                  <a:lnTo>
                    <a:pt x="2396870" y="440568"/>
                  </a:lnTo>
                  <a:lnTo>
                    <a:pt x="2379351" y="466554"/>
                  </a:lnTo>
                  <a:lnTo>
                    <a:pt x="2353366" y="484074"/>
                  </a:lnTo>
                  <a:lnTo>
                    <a:pt x="2321545" y="490499"/>
                  </a:lnTo>
                  <a:lnTo>
                    <a:pt x="81749" y="490499"/>
                  </a:lnTo>
                  <a:lnTo>
                    <a:pt x="49928" y="484074"/>
                  </a:lnTo>
                  <a:lnTo>
                    <a:pt x="23943" y="466554"/>
                  </a:lnTo>
                  <a:lnTo>
                    <a:pt x="6424" y="440568"/>
                  </a:lnTo>
                  <a:lnTo>
                    <a:pt x="0" y="408746"/>
                  </a:lnTo>
                  <a:lnTo>
                    <a:pt x="0" y="81752"/>
                  </a:lnTo>
                  <a:close/>
                </a:path>
              </a:pathLst>
            </a:custGeom>
            <a:ln w="28574">
              <a:solidFill>
                <a:srgbClr val="000000"/>
              </a:solidFill>
            </a:ln>
          </p:spPr>
          <p:txBody>
            <a:bodyPr wrap="square" lIns="0" tIns="0" rIns="0" bIns="0" rtlCol="0"/>
            <a:lstStyle/>
            <a:p>
              <a:endParaRPr/>
            </a:p>
          </p:txBody>
        </p:sp>
      </p:grpSp>
      <p:sp>
        <p:nvSpPr>
          <p:cNvPr id="9" name="object 9"/>
          <p:cNvSpPr txBox="1">
            <a:spLocks noGrp="1"/>
          </p:cNvSpPr>
          <p:nvPr>
            <p:ph type="title"/>
          </p:nvPr>
        </p:nvSpPr>
        <p:spPr>
          <a:xfrm>
            <a:off x="-1066800" y="433192"/>
            <a:ext cx="12420600" cy="1189428"/>
          </a:xfrm>
          <a:prstGeom prst="rect">
            <a:avLst/>
          </a:prstGeom>
        </p:spPr>
        <p:txBody>
          <a:bodyPr vert="horz" wrap="square" lIns="0" tIns="507365" rIns="0" bIns="0" rtlCol="0">
            <a:spAutoFit/>
          </a:bodyPr>
          <a:lstStyle/>
          <a:p>
            <a:pPr algn="ctr">
              <a:lnSpc>
                <a:spcPct val="100000"/>
              </a:lnSpc>
              <a:spcBef>
                <a:spcPts val="3995"/>
              </a:spcBef>
            </a:pPr>
            <a:r>
              <a:rPr lang="en-IN" spc="-645" dirty="0"/>
              <a:t>Innovators    Dashboard</a:t>
            </a:r>
            <a:endParaRPr spc="-645" dirty="0"/>
          </a:p>
        </p:txBody>
      </p:sp>
      <p:pic>
        <p:nvPicPr>
          <p:cNvPr id="11" name="Picture 10">
            <a:extLst>
              <a:ext uri="{FF2B5EF4-FFF2-40B4-BE49-F238E27FC236}">
                <a16:creationId xmlns:a16="http://schemas.microsoft.com/office/drawing/2014/main" id="{CF3B8F98-E8B4-E1FF-4989-6BDBDA2BC3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048" y="1813721"/>
            <a:ext cx="10885752" cy="397835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914400" y="137134"/>
            <a:ext cx="6790832" cy="997709"/>
          </a:xfrm>
          <a:prstGeom prst="rect">
            <a:avLst/>
          </a:prstGeom>
        </p:spPr>
        <p:txBody>
          <a:bodyPr vert="horz" wrap="square" lIns="0" tIns="12700" rIns="0" bIns="0" rtlCol="0">
            <a:spAutoFit/>
          </a:bodyPr>
          <a:lstStyle/>
          <a:p>
            <a:pPr marL="12700">
              <a:lnSpc>
                <a:spcPct val="100000"/>
              </a:lnSpc>
              <a:spcBef>
                <a:spcPts val="100"/>
              </a:spcBef>
            </a:pPr>
            <a:r>
              <a:rPr lang="en-IN" spc="-645" dirty="0"/>
              <a:t>Innovators</a:t>
            </a:r>
            <a:endParaRPr spc="-645" dirty="0"/>
          </a:p>
        </p:txBody>
      </p:sp>
      <p:sp>
        <p:nvSpPr>
          <p:cNvPr id="5" name="object 5"/>
          <p:cNvSpPr/>
          <p:nvPr/>
        </p:nvSpPr>
        <p:spPr>
          <a:xfrm>
            <a:off x="4312531" y="1107772"/>
            <a:ext cx="3610610" cy="601980"/>
          </a:xfrm>
          <a:custGeom>
            <a:avLst/>
            <a:gdLst/>
            <a:ahLst/>
            <a:cxnLst/>
            <a:rect l="l" t="t" r="r" b="b"/>
            <a:pathLst>
              <a:path w="3610609" h="601980">
                <a:moveTo>
                  <a:pt x="0" y="100302"/>
                </a:moveTo>
                <a:lnTo>
                  <a:pt x="7881" y="61260"/>
                </a:lnTo>
                <a:lnTo>
                  <a:pt x="29374" y="29378"/>
                </a:lnTo>
                <a:lnTo>
                  <a:pt x="61256" y="7882"/>
                </a:lnTo>
                <a:lnTo>
                  <a:pt x="100299" y="0"/>
                </a:lnTo>
                <a:lnTo>
                  <a:pt x="3509892" y="0"/>
                </a:lnTo>
                <a:lnTo>
                  <a:pt x="3548270" y="7634"/>
                </a:lnTo>
                <a:lnTo>
                  <a:pt x="3580817" y="29377"/>
                </a:lnTo>
                <a:lnTo>
                  <a:pt x="3602555" y="61917"/>
                </a:lnTo>
                <a:lnTo>
                  <a:pt x="3610192" y="100302"/>
                </a:lnTo>
                <a:lnTo>
                  <a:pt x="3610192" y="501496"/>
                </a:lnTo>
                <a:lnTo>
                  <a:pt x="3602311" y="540538"/>
                </a:lnTo>
                <a:lnTo>
                  <a:pt x="3580817" y="572420"/>
                </a:lnTo>
                <a:lnTo>
                  <a:pt x="3548936" y="593916"/>
                </a:lnTo>
                <a:lnTo>
                  <a:pt x="3509892" y="601798"/>
                </a:lnTo>
                <a:lnTo>
                  <a:pt x="100299" y="601798"/>
                </a:lnTo>
                <a:lnTo>
                  <a:pt x="61256" y="593916"/>
                </a:lnTo>
                <a:lnTo>
                  <a:pt x="29374" y="572420"/>
                </a:lnTo>
                <a:lnTo>
                  <a:pt x="7881" y="540538"/>
                </a:lnTo>
                <a:lnTo>
                  <a:pt x="0" y="501496"/>
                </a:lnTo>
                <a:lnTo>
                  <a:pt x="0" y="100302"/>
                </a:lnTo>
                <a:close/>
              </a:path>
            </a:pathLst>
          </a:custGeom>
          <a:ln w="28574">
            <a:solidFill>
              <a:srgbClr val="00FFFF"/>
            </a:solidFill>
          </a:ln>
        </p:spPr>
        <p:txBody>
          <a:bodyPr wrap="square" lIns="0" tIns="0" rIns="0" bIns="0" rtlCol="0"/>
          <a:lstStyle/>
          <a:p>
            <a:endParaRPr/>
          </a:p>
        </p:txBody>
      </p:sp>
      <p:sp>
        <p:nvSpPr>
          <p:cNvPr id="7" name="object 7"/>
          <p:cNvSpPr txBox="1"/>
          <p:nvPr/>
        </p:nvSpPr>
        <p:spPr>
          <a:xfrm>
            <a:off x="4614316" y="1245823"/>
            <a:ext cx="2856865" cy="360680"/>
          </a:xfrm>
          <a:prstGeom prst="rect">
            <a:avLst/>
          </a:prstGeom>
        </p:spPr>
        <p:txBody>
          <a:bodyPr vert="horz" wrap="square" lIns="0" tIns="12700" rIns="0" bIns="0" rtlCol="0">
            <a:spAutoFit/>
          </a:bodyPr>
          <a:lstStyle/>
          <a:p>
            <a:pPr marL="12700">
              <a:lnSpc>
                <a:spcPct val="100000"/>
              </a:lnSpc>
              <a:spcBef>
                <a:spcPts val="100"/>
              </a:spcBef>
            </a:pPr>
            <a:r>
              <a:rPr sz="2200" spc="-160" dirty="0">
                <a:solidFill>
                  <a:srgbClr val="CC0000"/>
                </a:solidFill>
                <a:latin typeface="Arial Black"/>
                <a:cs typeface="Arial Black"/>
              </a:rPr>
              <a:t>3) </a:t>
            </a:r>
            <a:r>
              <a:rPr sz="2200" spc="-250" dirty="0">
                <a:solidFill>
                  <a:srgbClr val="CC0000"/>
                </a:solidFill>
                <a:latin typeface="Arial Black"/>
                <a:cs typeface="Arial Black"/>
              </a:rPr>
              <a:t>Sensor </a:t>
            </a:r>
            <a:r>
              <a:rPr sz="2200" spc="-229" dirty="0">
                <a:solidFill>
                  <a:srgbClr val="CC0000"/>
                </a:solidFill>
                <a:latin typeface="Arial Black"/>
                <a:cs typeface="Arial Black"/>
              </a:rPr>
              <a:t>Data</a:t>
            </a:r>
            <a:r>
              <a:rPr sz="2200" spc="-155" dirty="0">
                <a:solidFill>
                  <a:srgbClr val="CC0000"/>
                </a:solidFill>
                <a:latin typeface="Arial Black"/>
                <a:cs typeface="Arial Black"/>
              </a:rPr>
              <a:t> </a:t>
            </a:r>
            <a:r>
              <a:rPr sz="2200" spc="-275" dirty="0">
                <a:solidFill>
                  <a:srgbClr val="CC0000"/>
                </a:solidFill>
                <a:latin typeface="Arial Black"/>
                <a:cs typeface="Arial Black"/>
              </a:rPr>
              <a:t>Stream</a:t>
            </a:r>
            <a:endParaRPr sz="2200">
              <a:latin typeface="Arial Black"/>
              <a:cs typeface="Arial Black"/>
            </a:endParaRPr>
          </a:p>
        </p:txBody>
      </p:sp>
      <p:pic>
        <p:nvPicPr>
          <p:cNvPr id="9" name="Picture 8">
            <a:extLst>
              <a:ext uri="{FF2B5EF4-FFF2-40B4-BE49-F238E27FC236}">
                <a16:creationId xmlns:a16="http://schemas.microsoft.com/office/drawing/2014/main" id="{D34773EE-6740-992E-6A4E-B06FEC7FB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717483"/>
            <a:ext cx="11144756" cy="369032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874950" y="137134"/>
            <a:ext cx="6830282" cy="997709"/>
          </a:xfrm>
          <a:prstGeom prst="rect">
            <a:avLst/>
          </a:prstGeom>
        </p:spPr>
        <p:txBody>
          <a:bodyPr vert="horz" wrap="square" lIns="0" tIns="12700" rIns="0" bIns="0" rtlCol="0">
            <a:spAutoFit/>
          </a:bodyPr>
          <a:lstStyle/>
          <a:p>
            <a:pPr marL="12700">
              <a:lnSpc>
                <a:spcPct val="100000"/>
              </a:lnSpc>
              <a:spcBef>
                <a:spcPts val="100"/>
              </a:spcBef>
            </a:pPr>
            <a:r>
              <a:rPr lang="en-IN" spc="-645" dirty="0"/>
              <a:t>Innovators</a:t>
            </a:r>
            <a:endParaRPr spc="-645" dirty="0"/>
          </a:p>
        </p:txBody>
      </p:sp>
      <p:sp>
        <p:nvSpPr>
          <p:cNvPr id="6" name="object 6"/>
          <p:cNvSpPr txBox="1"/>
          <p:nvPr/>
        </p:nvSpPr>
        <p:spPr>
          <a:xfrm>
            <a:off x="4385717" y="1245823"/>
            <a:ext cx="3256279" cy="360680"/>
          </a:xfrm>
          <a:prstGeom prst="rect">
            <a:avLst/>
          </a:prstGeom>
        </p:spPr>
        <p:txBody>
          <a:bodyPr vert="horz" wrap="square" lIns="0" tIns="12700" rIns="0" bIns="0" rtlCol="0">
            <a:spAutoFit/>
          </a:bodyPr>
          <a:lstStyle/>
          <a:p>
            <a:pPr marL="12700">
              <a:lnSpc>
                <a:spcPct val="100000"/>
              </a:lnSpc>
              <a:spcBef>
                <a:spcPts val="100"/>
              </a:spcBef>
            </a:pPr>
            <a:r>
              <a:rPr sz="2200" spc="-160" dirty="0">
                <a:solidFill>
                  <a:srgbClr val="CC0000"/>
                </a:solidFill>
                <a:latin typeface="Arial Black"/>
                <a:cs typeface="Arial Black"/>
              </a:rPr>
              <a:t>4) </a:t>
            </a:r>
            <a:r>
              <a:rPr sz="2200" spc="-229" dirty="0">
                <a:solidFill>
                  <a:srgbClr val="CC0000"/>
                </a:solidFill>
                <a:latin typeface="Arial Black"/>
                <a:cs typeface="Arial Black"/>
              </a:rPr>
              <a:t>Reports </a:t>
            </a:r>
            <a:r>
              <a:rPr sz="2200" spc="-265" dirty="0">
                <a:solidFill>
                  <a:srgbClr val="CC0000"/>
                </a:solidFill>
                <a:latin typeface="Arial Black"/>
                <a:cs typeface="Arial Black"/>
              </a:rPr>
              <a:t>Based </a:t>
            </a:r>
            <a:r>
              <a:rPr sz="2200" spc="-235" dirty="0">
                <a:solidFill>
                  <a:srgbClr val="CC0000"/>
                </a:solidFill>
                <a:latin typeface="Arial Black"/>
                <a:cs typeface="Arial Black"/>
              </a:rPr>
              <a:t>on</a:t>
            </a:r>
            <a:r>
              <a:rPr sz="2200" spc="-65" dirty="0">
                <a:solidFill>
                  <a:srgbClr val="CC0000"/>
                </a:solidFill>
                <a:latin typeface="Arial Black"/>
                <a:cs typeface="Arial Black"/>
              </a:rPr>
              <a:t> </a:t>
            </a:r>
            <a:r>
              <a:rPr sz="2200" spc="-229" dirty="0">
                <a:solidFill>
                  <a:srgbClr val="CC0000"/>
                </a:solidFill>
                <a:latin typeface="Arial Black"/>
                <a:cs typeface="Arial Black"/>
              </a:rPr>
              <a:t>Data</a:t>
            </a:r>
            <a:endParaRPr sz="2200">
              <a:latin typeface="Arial Black"/>
              <a:cs typeface="Arial Black"/>
            </a:endParaRPr>
          </a:p>
        </p:txBody>
      </p:sp>
      <p:pic>
        <p:nvPicPr>
          <p:cNvPr id="9" name="Picture 8">
            <a:extLst>
              <a:ext uri="{FF2B5EF4-FFF2-40B4-BE49-F238E27FC236}">
                <a16:creationId xmlns:a16="http://schemas.microsoft.com/office/drawing/2014/main" id="{4D6DB11B-6994-F0C9-B7F3-3EE4D36D1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828800"/>
            <a:ext cx="9849356" cy="343552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685800" y="137134"/>
            <a:ext cx="7019432" cy="997709"/>
          </a:xfrm>
          <a:prstGeom prst="rect">
            <a:avLst/>
          </a:prstGeom>
        </p:spPr>
        <p:txBody>
          <a:bodyPr vert="horz" wrap="square" lIns="0" tIns="12700" rIns="0" bIns="0" rtlCol="0">
            <a:spAutoFit/>
          </a:bodyPr>
          <a:lstStyle/>
          <a:p>
            <a:pPr marL="12700">
              <a:lnSpc>
                <a:spcPct val="100000"/>
              </a:lnSpc>
              <a:spcBef>
                <a:spcPts val="100"/>
              </a:spcBef>
            </a:pPr>
            <a:r>
              <a:rPr lang="en-IN" spc="-645" dirty="0"/>
              <a:t>Innovators</a:t>
            </a:r>
            <a:endParaRPr spc="-645" dirty="0"/>
          </a:p>
        </p:txBody>
      </p:sp>
      <p:sp>
        <p:nvSpPr>
          <p:cNvPr id="5" name="object 5"/>
          <p:cNvSpPr/>
          <p:nvPr/>
        </p:nvSpPr>
        <p:spPr>
          <a:xfrm>
            <a:off x="4312691" y="1183972"/>
            <a:ext cx="5396865" cy="601980"/>
          </a:xfrm>
          <a:custGeom>
            <a:avLst/>
            <a:gdLst/>
            <a:ahLst/>
            <a:cxnLst/>
            <a:rect l="l" t="t" r="r" b="b"/>
            <a:pathLst>
              <a:path w="5396865" h="601980">
                <a:moveTo>
                  <a:pt x="0" y="100302"/>
                </a:moveTo>
                <a:lnTo>
                  <a:pt x="7881" y="61260"/>
                </a:lnTo>
                <a:lnTo>
                  <a:pt x="29374" y="29378"/>
                </a:lnTo>
                <a:lnTo>
                  <a:pt x="61256" y="7882"/>
                </a:lnTo>
                <a:lnTo>
                  <a:pt x="100299" y="0"/>
                </a:lnTo>
                <a:lnTo>
                  <a:pt x="5296389" y="0"/>
                </a:lnTo>
                <a:lnTo>
                  <a:pt x="5334767" y="7634"/>
                </a:lnTo>
                <a:lnTo>
                  <a:pt x="5367314" y="29377"/>
                </a:lnTo>
                <a:lnTo>
                  <a:pt x="5389051" y="61917"/>
                </a:lnTo>
                <a:lnTo>
                  <a:pt x="5396689" y="100302"/>
                </a:lnTo>
                <a:lnTo>
                  <a:pt x="5396689" y="501496"/>
                </a:lnTo>
                <a:lnTo>
                  <a:pt x="5388807" y="540538"/>
                </a:lnTo>
                <a:lnTo>
                  <a:pt x="5367314" y="572420"/>
                </a:lnTo>
                <a:lnTo>
                  <a:pt x="5335433" y="593916"/>
                </a:lnTo>
                <a:lnTo>
                  <a:pt x="5296389" y="601798"/>
                </a:lnTo>
                <a:lnTo>
                  <a:pt x="100299" y="601798"/>
                </a:lnTo>
                <a:lnTo>
                  <a:pt x="61256" y="593916"/>
                </a:lnTo>
                <a:lnTo>
                  <a:pt x="29374" y="572420"/>
                </a:lnTo>
                <a:lnTo>
                  <a:pt x="7881" y="540538"/>
                </a:lnTo>
                <a:lnTo>
                  <a:pt x="0" y="501496"/>
                </a:lnTo>
                <a:lnTo>
                  <a:pt x="0" y="100302"/>
                </a:lnTo>
                <a:close/>
              </a:path>
            </a:pathLst>
          </a:custGeom>
          <a:ln w="28574">
            <a:solidFill>
              <a:srgbClr val="00FFFF"/>
            </a:solidFill>
          </a:ln>
        </p:spPr>
        <p:txBody>
          <a:bodyPr wrap="square" lIns="0" tIns="0" rIns="0" bIns="0" rtlCol="0"/>
          <a:lstStyle/>
          <a:p>
            <a:endParaRPr/>
          </a:p>
        </p:txBody>
      </p:sp>
      <p:sp>
        <p:nvSpPr>
          <p:cNvPr id="7" name="object 7"/>
          <p:cNvSpPr txBox="1"/>
          <p:nvPr/>
        </p:nvSpPr>
        <p:spPr>
          <a:xfrm>
            <a:off x="4808711" y="1245823"/>
            <a:ext cx="4373880" cy="360680"/>
          </a:xfrm>
          <a:prstGeom prst="rect">
            <a:avLst/>
          </a:prstGeom>
        </p:spPr>
        <p:txBody>
          <a:bodyPr vert="horz" wrap="square" lIns="0" tIns="12700" rIns="0" bIns="0" rtlCol="0">
            <a:spAutoFit/>
          </a:bodyPr>
          <a:lstStyle/>
          <a:p>
            <a:pPr marL="12700">
              <a:lnSpc>
                <a:spcPct val="100000"/>
              </a:lnSpc>
              <a:spcBef>
                <a:spcPts val="100"/>
              </a:spcBef>
            </a:pPr>
            <a:r>
              <a:rPr sz="2200" spc="-160" dirty="0">
                <a:solidFill>
                  <a:srgbClr val="CC0000"/>
                </a:solidFill>
                <a:latin typeface="Arial Black"/>
                <a:cs typeface="Arial Black"/>
              </a:rPr>
              <a:t>4) </a:t>
            </a:r>
            <a:r>
              <a:rPr sz="2200" spc="-260" dirty="0">
                <a:solidFill>
                  <a:srgbClr val="CC0000"/>
                </a:solidFill>
                <a:latin typeface="Arial Black"/>
                <a:cs typeface="Arial Black"/>
              </a:rPr>
              <a:t>Various </a:t>
            </a:r>
            <a:r>
              <a:rPr sz="2200" spc="-250" dirty="0">
                <a:solidFill>
                  <a:srgbClr val="CC0000"/>
                </a:solidFill>
                <a:latin typeface="Arial Black"/>
                <a:cs typeface="Arial Black"/>
              </a:rPr>
              <a:t>Responsive </a:t>
            </a:r>
            <a:r>
              <a:rPr sz="2200" spc="-229" dirty="0">
                <a:solidFill>
                  <a:srgbClr val="CC0000"/>
                </a:solidFill>
                <a:latin typeface="Arial Black"/>
                <a:cs typeface="Arial Black"/>
              </a:rPr>
              <a:t>Data</a:t>
            </a:r>
            <a:r>
              <a:rPr sz="2200" spc="-75" dirty="0">
                <a:solidFill>
                  <a:srgbClr val="CC0000"/>
                </a:solidFill>
                <a:latin typeface="Arial Black"/>
                <a:cs typeface="Arial Black"/>
              </a:rPr>
              <a:t> </a:t>
            </a:r>
            <a:r>
              <a:rPr sz="2200" spc="-229" dirty="0">
                <a:solidFill>
                  <a:srgbClr val="CC0000"/>
                </a:solidFill>
                <a:latin typeface="Arial Black"/>
                <a:cs typeface="Arial Black"/>
              </a:rPr>
              <a:t>Charts</a:t>
            </a:r>
            <a:endParaRPr sz="2200">
              <a:latin typeface="Arial Black"/>
              <a:cs typeface="Arial Black"/>
            </a:endParaRPr>
          </a:p>
        </p:txBody>
      </p:sp>
      <p:pic>
        <p:nvPicPr>
          <p:cNvPr id="9" name="Picture 8">
            <a:extLst>
              <a:ext uri="{FF2B5EF4-FFF2-40B4-BE49-F238E27FC236}">
                <a16:creationId xmlns:a16="http://schemas.microsoft.com/office/drawing/2014/main" id="{71DABF34-9EF5-0F76-771A-4B4608A818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322" y="1711236"/>
            <a:ext cx="9849356" cy="484196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609600" y="137134"/>
            <a:ext cx="7095632" cy="997709"/>
          </a:xfrm>
          <a:prstGeom prst="rect">
            <a:avLst/>
          </a:prstGeom>
        </p:spPr>
        <p:txBody>
          <a:bodyPr vert="horz" wrap="square" lIns="0" tIns="12700" rIns="0" bIns="0" rtlCol="0">
            <a:spAutoFit/>
          </a:bodyPr>
          <a:lstStyle/>
          <a:p>
            <a:pPr marL="12700">
              <a:lnSpc>
                <a:spcPct val="100000"/>
              </a:lnSpc>
              <a:spcBef>
                <a:spcPts val="100"/>
              </a:spcBef>
            </a:pPr>
            <a:r>
              <a:rPr lang="en-IN" spc="-645" dirty="0"/>
              <a:t>Innovators</a:t>
            </a:r>
            <a:endParaRPr spc="-645" dirty="0"/>
          </a:p>
        </p:txBody>
      </p:sp>
      <p:sp>
        <p:nvSpPr>
          <p:cNvPr id="5" name="object 5"/>
          <p:cNvSpPr/>
          <p:nvPr/>
        </p:nvSpPr>
        <p:spPr>
          <a:xfrm>
            <a:off x="1727604" y="1183972"/>
            <a:ext cx="5614861" cy="601980"/>
          </a:xfrm>
          <a:custGeom>
            <a:avLst/>
            <a:gdLst/>
            <a:ahLst/>
            <a:cxnLst/>
            <a:rect l="l" t="t" r="r" b="b"/>
            <a:pathLst>
              <a:path w="3041650" h="601980">
                <a:moveTo>
                  <a:pt x="0" y="100302"/>
                </a:moveTo>
                <a:lnTo>
                  <a:pt x="7881" y="61260"/>
                </a:lnTo>
                <a:lnTo>
                  <a:pt x="29374" y="29378"/>
                </a:lnTo>
                <a:lnTo>
                  <a:pt x="61256" y="7882"/>
                </a:lnTo>
                <a:lnTo>
                  <a:pt x="100299" y="0"/>
                </a:lnTo>
                <a:lnTo>
                  <a:pt x="2940794" y="0"/>
                </a:lnTo>
                <a:lnTo>
                  <a:pt x="2979172" y="7634"/>
                </a:lnTo>
                <a:lnTo>
                  <a:pt x="3011718" y="29377"/>
                </a:lnTo>
                <a:lnTo>
                  <a:pt x="3033456" y="61917"/>
                </a:lnTo>
                <a:lnTo>
                  <a:pt x="3041093" y="100302"/>
                </a:lnTo>
                <a:lnTo>
                  <a:pt x="3041093" y="501496"/>
                </a:lnTo>
                <a:lnTo>
                  <a:pt x="3033212" y="540538"/>
                </a:lnTo>
                <a:lnTo>
                  <a:pt x="3011718" y="572420"/>
                </a:lnTo>
                <a:lnTo>
                  <a:pt x="2979837" y="593916"/>
                </a:lnTo>
                <a:lnTo>
                  <a:pt x="2940794" y="601798"/>
                </a:lnTo>
                <a:lnTo>
                  <a:pt x="100299" y="601798"/>
                </a:lnTo>
                <a:lnTo>
                  <a:pt x="61256" y="593916"/>
                </a:lnTo>
                <a:lnTo>
                  <a:pt x="29374" y="572420"/>
                </a:lnTo>
                <a:lnTo>
                  <a:pt x="7881" y="540538"/>
                </a:lnTo>
                <a:lnTo>
                  <a:pt x="0" y="501496"/>
                </a:lnTo>
                <a:lnTo>
                  <a:pt x="0" y="100302"/>
                </a:lnTo>
                <a:close/>
              </a:path>
            </a:pathLst>
          </a:custGeom>
          <a:ln w="28574">
            <a:solidFill>
              <a:srgbClr val="00FFFF"/>
            </a:solidFill>
          </a:ln>
        </p:spPr>
        <p:txBody>
          <a:bodyPr wrap="square" lIns="0" tIns="0" rIns="0" bIns="0" rtlCol="0"/>
          <a:lstStyle/>
          <a:p>
            <a:endParaRPr/>
          </a:p>
        </p:txBody>
      </p:sp>
      <p:sp>
        <p:nvSpPr>
          <p:cNvPr id="6" name="object 6"/>
          <p:cNvSpPr txBox="1"/>
          <p:nvPr/>
        </p:nvSpPr>
        <p:spPr>
          <a:xfrm>
            <a:off x="4808711" y="1245823"/>
            <a:ext cx="1929130" cy="360680"/>
          </a:xfrm>
          <a:prstGeom prst="rect">
            <a:avLst/>
          </a:prstGeom>
        </p:spPr>
        <p:txBody>
          <a:bodyPr vert="horz" wrap="square" lIns="0" tIns="12700" rIns="0" bIns="0" rtlCol="0">
            <a:spAutoFit/>
          </a:bodyPr>
          <a:lstStyle/>
          <a:p>
            <a:pPr marL="12700">
              <a:lnSpc>
                <a:spcPct val="100000"/>
              </a:lnSpc>
              <a:spcBef>
                <a:spcPts val="100"/>
              </a:spcBef>
              <a:tabLst>
                <a:tab pos="412115" algn="l"/>
              </a:tabLst>
            </a:pPr>
            <a:r>
              <a:rPr sz="2200" spc="-160" dirty="0">
                <a:solidFill>
                  <a:srgbClr val="CC0000"/>
                </a:solidFill>
                <a:latin typeface="Arial Black"/>
                <a:cs typeface="Arial Black"/>
              </a:rPr>
              <a:t>4)	</a:t>
            </a:r>
            <a:r>
              <a:rPr sz="2200" spc="-229" dirty="0">
                <a:solidFill>
                  <a:srgbClr val="CC0000"/>
                </a:solidFill>
                <a:latin typeface="Arial Black"/>
                <a:cs typeface="Arial Black"/>
              </a:rPr>
              <a:t>Data</a:t>
            </a:r>
            <a:r>
              <a:rPr sz="2200" spc="-250" dirty="0">
                <a:solidFill>
                  <a:srgbClr val="CC0000"/>
                </a:solidFill>
                <a:latin typeface="Arial Black"/>
                <a:cs typeface="Arial Black"/>
              </a:rPr>
              <a:t> </a:t>
            </a:r>
            <a:r>
              <a:rPr sz="2200" spc="-229" dirty="0">
                <a:solidFill>
                  <a:srgbClr val="CC0000"/>
                </a:solidFill>
                <a:latin typeface="Arial Black"/>
                <a:cs typeface="Arial Black"/>
              </a:rPr>
              <a:t>Charts</a:t>
            </a:r>
            <a:endParaRPr sz="2200">
              <a:latin typeface="Arial Black"/>
              <a:cs typeface="Arial Black"/>
            </a:endParaRPr>
          </a:p>
        </p:txBody>
      </p:sp>
      <p:sp>
        <p:nvSpPr>
          <p:cNvPr id="7" name="object 7"/>
          <p:cNvSpPr/>
          <p:nvPr/>
        </p:nvSpPr>
        <p:spPr>
          <a:xfrm>
            <a:off x="9533156" y="1983270"/>
            <a:ext cx="2545794" cy="1867196"/>
          </a:xfrm>
          <a:prstGeom prst="rect">
            <a:avLst/>
          </a:prstGeom>
          <a:blipFill>
            <a:blip r:embed="rId2" cstate="print"/>
            <a:stretch>
              <a:fillRect/>
            </a:stretch>
          </a:blipFill>
        </p:spPr>
        <p:txBody>
          <a:bodyPr wrap="square" lIns="0" tIns="0" rIns="0" bIns="0" rtlCol="0"/>
          <a:lstStyle/>
          <a:p>
            <a:endParaRPr/>
          </a:p>
        </p:txBody>
      </p:sp>
      <p:grpSp>
        <p:nvGrpSpPr>
          <p:cNvPr id="8" name="object 8"/>
          <p:cNvGrpSpPr/>
          <p:nvPr/>
        </p:nvGrpSpPr>
        <p:grpSpPr>
          <a:xfrm>
            <a:off x="26549" y="1983270"/>
            <a:ext cx="9336405" cy="4199255"/>
            <a:chOff x="26549" y="1983270"/>
            <a:chExt cx="9336405" cy="4199255"/>
          </a:xfrm>
        </p:grpSpPr>
        <p:sp>
          <p:nvSpPr>
            <p:cNvPr id="9" name="object 9"/>
            <p:cNvSpPr/>
            <p:nvPr/>
          </p:nvSpPr>
          <p:spPr>
            <a:xfrm>
              <a:off x="26549" y="2441120"/>
              <a:ext cx="4657715" cy="3448043"/>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4585690" y="1983270"/>
              <a:ext cx="4776890" cy="4199091"/>
            </a:xfrm>
            <a:prstGeom prst="rect">
              <a:avLst/>
            </a:prstGeom>
            <a:blipFill>
              <a:blip r:embed="rId4" cstate="print"/>
              <a:stretch>
                <a:fillRect/>
              </a:stretch>
            </a:blipFill>
          </p:spPr>
          <p:txBody>
            <a:bodyPr wrap="square" lIns="0" tIns="0" rIns="0" bIns="0" rtlCol="0"/>
            <a:lstStyle/>
            <a:p>
              <a:endParaRPr/>
            </a:p>
          </p:txBody>
        </p:sp>
      </p:grpSp>
      <p:sp>
        <p:nvSpPr>
          <p:cNvPr id="11" name="object 11"/>
          <p:cNvSpPr/>
          <p:nvPr/>
        </p:nvSpPr>
        <p:spPr>
          <a:xfrm>
            <a:off x="9572605" y="3996016"/>
            <a:ext cx="2466894" cy="2100895"/>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59C4EB"/>
          </a:solidFill>
        </p:spPr>
        <p:txBody>
          <a:bodyPr wrap="square" lIns="0" tIns="0" rIns="0" bIns="0" rtlCol="0"/>
          <a:lstStyle/>
          <a:p>
            <a:endParaRPr/>
          </a:p>
        </p:txBody>
      </p:sp>
      <p:sp>
        <p:nvSpPr>
          <p:cNvPr id="3" name="object 3"/>
          <p:cNvSpPr txBox="1"/>
          <p:nvPr/>
        </p:nvSpPr>
        <p:spPr>
          <a:xfrm>
            <a:off x="849267" y="6084577"/>
            <a:ext cx="64769" cy="127000"/>
          </a:xfrm>
          <a:prstGeom prst="rect">
            <a:avLst/>
          </a:prstGeom>
        </p:spPr>
        <p:txBody>
          <a:bodyPr vert="horz" wrap="square" lIns="0" tIns="0" rIns="0" bIns="0" rtlCol="0">
            <a:spAutoFit/>
          </a:bodyPr>
          <a:lstStyle/>
          <a:p>
            <a:pPr>
              <a:lnSpc>
                <a:spcPts val="950"/>
              </a:lnSpc>
            </a:pPr>
            <a:r>
              <a:rPr sz="1000" dirty="0">
                <a:solidFill>
                  <a:srgbClr val="C393A5"/>
                </a:solidFill>
                <a:latin typeface="Carlito"/>
                <a:cs typeface="Carlito"/>
              </a:rPr>
              <a:t>3</a:t>
            </a:r>
            <a:endParaRPr sz="1000">
              <a:latin typeface="Carlito"/>
              <a:cs typeface="Carlito"/>
            </a:endParaRPr>
          </a:p>
        </p:txBody>
      </p:sp>
      <p:grpSp>
        <p:nvGrpSpPr>
          <p:cNvPr id="4" name="object 4"/>
          <p:cNvGrpSpPr/>
          <p:nvPr/>
        </p:nvGrpSpPr>
        <p:grpSpPr>
          <a:xfrm>
            <a:off x="0" y="5542938"/>
            <a:ext cx="12192000" cy="1106805"/>
            <a:chOff x="0" y="5542938"/>
            <a:chExt cx="12192000" cy="1106805"/>
          </a:xfrm>
        </p:grpSpPr>
        <p:sp>
          <p:nvSpPr>
            <p:cNvPr id="5" name="object 5"/>
            <p:cNvSpPr/>
            <p:nvPr/>
          </p:nvSpPr>
          <p:spPr>
            <a:xfrm>
              <a:off x="0" y="5542938"/>
              <a:ext cx="12191975" cy="110629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5555638"/>
              <a:ext cx="12192000" cy="1005205"/>
            </a:xfrm>
            <a:custGeom>
              <a:avLst/>
              <a:gdLst/>
              <a:ahLst/>
              <a:cxnLst/>
              <a:rect l="l" t="t" r="r" b="b"/>
              <a:pathLst>
                <a:path w="12192000" h="1005204">
                  <a:moveTo>
                    <a:pt x="12191975" y="1004697"/>
                  </a:moveTo>
                  <a:lnTo>
                    <a:pt x="0" y="1004697"/>
                  </a:lnTo>
                  <a:lnTo>
                    <a:pt x="0" y="0"/>
                  </a:lnTo>
                  <a:lnTo>
                    <a:pt x="12191975" y="0"/>
                  </a:lnTo>
                  <a:lnTo>
                    <a:pt x="12191975" y="1004697"/>
                  </a:lnTo>
                  <a:close/>
                </a:path>
              </a:pathLst>
            </a:custGeom>
            <a:solidFill>
              <a:srgbClr val="FFFFFF"/>
            </a:solidFill>
          </p:spPr>
          <p:txBody>
            <a:bodyPr wrap="square" lIns="0" tIns="0" rIns="0" bIns="0" rtlCol="0"/>
            <a:lstStyle/>
            <a:p>
              <a:endParaRPr/>
            </a:p>
          </p:txBody>
        </p:sp>
      </p:grpSp>
      <p:sp>
        <p:nvSpPr>
          <p:cNvPr id="7" name="object 7"/>
          <p:cNvSpPr txBox="1"/>
          <p:nvPr/>
        </p:nvSpPr>
        <p:spPr>
          <a:xfrm>
            <a:off x="8704533" y="5618554"/>
            <a:ext cx="2639060" cy="826135"/>
          </a:xfrm>
          <a:prstGeom prst="rect">
            <a:avLst/>
          </a:prstGeom>
        </p:spPr>
        <p:txBody>
          <a:bodyPr vert="horz" wrap="square" lIns="0" tIns="12700" rIns="0" bIns="0" rtlCol="0">
            <a:spAutoFit/>
          </a:bodyPr>
          <a:lstStyle/>
          <a:p>
            <a:pPr marL="12700">
              <a:lnSpc>
                <a:spcPct val="100000"/>
              </a:lnSpc>
              <a:spcBef>
                <a:spcPts val="100"/>
              </a:spcBef>
            </a:pPr>
            <a:r>
              <a:rPr sz="5250" b="1" spc="-545" dirty="0">
                <a:solidFill>
                  <a:srgbClr val="59C4EB"/>
                </a:solidFill>
                <a:latin typeface="Arial"/>
                <a:cs typeface="Arial"/>
              </a:rPr>
              <a:t>P</a:t>
            </a:r>
            <a:r>
              <a:rPr sz="5250" b="1" spc="-685" dirty="0">
                <a:solidFill>
                  <a:srgbClr val="59C4EB"/>
                </a:solidFill>
                <a:latin typeface="Arial"/>
                <a:cs typeface="Arial"/>
              </a:rPr>
              <a:t>R</a:t>
            </a:r>
            <a:r>
              <a:rPr sz="5250" b="1" spc="-919" dirty="0">
                <a:solidFill>
                  <a:srgbClr val="59C4EB"/>
                </a:solidFill>
                <a:latin typeface="Arial"/>
                <a:cs typeface="Arial"/>
              </a:rPr>
              <a:t>OB</a:t>
            </a:r>
            <a:r>
              <a:rPr sz="5250" b="1" spc="-790" dirty="0">
                <a:solidFill>
                  <a:srgbClr val="59C4EB"/>
                </a:solidFill>
                <a:latin typeface="Arial"/>
                <a:cs typeface="Arial"/>
              </a:rPr>
              <a:t>L</a:t>
            </a:r>
            <a:r>
              <a:rPr sz="5250" b="1" spc="-915" dirty="0">
                <a:solidFill>
                  <a:srgbClr val="59C4EB"/>
                </a:solidFill>
                <a:latin typeface="Arial"/>
                <a:cs typeface="Arial"/>
              </a:rPr>
              <a:t>EM</a:t>
            </a:r>
            <a:endParaRPr sz="5250">
              <a:latin typeface="Arial"/>
              <a:cs typeface="Arial"/>
            </a:endParaRPr>
          </a:p>
        </p:txBody>
      </p:sp>
      <p:sp>
        <p:nvSpPr>
          <p:cNvPr id="8" name="object 8"/>
          <p:cNvSpPr txBox="1"/>
          <p:nvPr/>
        </p:nvSpPr>
        <p:spPr>
          <a:xfrm>
            <a:off x="272974" y="891102"/>
            <a:ext cx="11663680" cy="3683000"/>
          </a:xfrm>
          <a:prstGeom prst="rect">
            <a:avLst/>
          </a:prstGeom>
        </p:spPr>
        <p:txBody>
          <a:bodyPr vert="horz" wrap="square" lIns="0" tIns="12700" rIns="0" bIns="0" rtlCol="0">
            <a:spAutoFit/>
          </a:bodyPr>
          <a:lstStyle/>
          <a:p>
            <a:pPr marL="12700" marR="5080" algn="just">
              <a:lnSpc>
                <a:spcPct val="115399"/>
              </a:lnSpc>
              <a:spcBef>
                <a:spcPts val="100"/>
              </a:spcBef>
            </a:pPr>
            <a:r>
              <a:rPr sz="2600" b="1" spc="35" dirty="0">
                <a:solidFill>
                  <a:srgbClr val="FFFFFF"/>
                </a:solidFill>
                <a:latin typeface="Arial"/>
                <a:cs typeface="Arial"/>
              </a:rPr>
              <a:t>If </a:t>
            </a:r>
            <a:r>
              <a:rPr sz="2600" b="1" spc="55" dirty="0">
                <a:solidFill>
                  <a:srgbClr val="FFFFFF"/>
                </a:solidFill>
                <a:latin typeface="Arial"/>
                <a:cs typeface="Arial"/>
              </a:rPr>
              <a:t>we </a:t>
            </a:r>
            <a:r>
              <a:rPr sz="2600" b="1" spc="-20" dirty="0">
                <a:solidFill>
                  <a:srgbClr val="FFFFFF"/>
                </a:solidFill>
                <a:latin typeface="Arial"/>
                <a:cs typeface="Arial"/>
              </a:rPr>
              <a:t>talk </a:t>
            </a:r>
            <a:r>
              <a:rPr sz="2600" b="1" spc="-30" dirty="0">
                <a:solidFill>
                  <a:srgbClr val="FFFFFF"/>
                </a:solidFill>
                <a:latin typeface="Arial"/>
                <a:cs typeface="Arial"/>
              </a:rPr>
              <a:t>about </a:t>
            </a:r>
            <a:r>
              <a:rPr sz="2600" b="1" spc="30" dirty="0">
                <a:solidFill>
                  <a:srgbClr val="FFFFFF"/>
                </a:solidFill>
                <a:latin typeface="Arial"/>
                <a:cs typeface="Arial"/>
              </a:rPr>
              <a:t>water </a:t>
            </a:r>
            <a:r>
              <a:rPr sz="2600" b="1" spc="-20" dirty="0">
                <a:solidFill>
                  <a:srgbClr val="FFFFFF"/>
                </a:solidFill>
                <a:latin typeface="Arial"/>
                <a:cs typeface="Arial"/>
              </a:rPr>
              <a:t>purity </a:t>
            </a:r>
            <a:r>
              <a:rPr sz="2600" b="1" spc="-45" dirty="0">
                <a:solidFill>
                  <a:srgbClr val="FFFFFF"/>
                </a:solidFill>
                <a:latin typeface="Arial"/>
                <a:cs typeface="Arial"/>
              </a:rPr>
              <a:t>and pollutants </a:t>
            </a:r>
            <a:r>
              <a:rPr sz="2600" b="1" spc="-40" dirty="0">
                <a:solidFill>
                  <a:srgbClr val="FFFFFF"/>
                </a:solidFill>
                <a:latin typeface="Arial"/>
                <a:cs typeface="Arial"/>
              </a:rPr>
              <a:t>testing, </a:t>
            </a:r>
            <a:r>
              <a:rPr sz="2600" b="1" spc="-15" dirty="0">
                <a:solidFill>
                  <a:srgbClr val="FFFFFF"/>
                </a:solidFill>
                <a:latin typeface="Arial"/>
                <a:cs typeface="Arial"/>
              </a:rPr>
              <a:t>the </a:t>
            </a:r>
            <a:r>
              <a:rPr sz="2600" b="1" spc="-114" dirty="0">
                <a:solidFill>
                  <a:srgbClr val="FFFFFF"/>
                </a:solidFill>
                <a:latin typeface="Arial"/>
                <a:cs typeface="Arial"/>
              </a:rPr>
              <a:t>process </a:t>
            </a:r>
            <a:r>
              <a:rPr sz="2600" b="1" spc="-125" dirty="0">
                <a:solidFill>
                  <a:srgbClr val="FFFFFF"/>
                </a:solidFill>
                <a:latin typeface="Arial"/>
                <a:cs typeface="Arial"/>
              </a:rPr>
              <a:t>is </a:t>
            </a:r>
            <a:r>
              <a:rPr sz="2600" b="1" spc="-20" dirty="0">
                <a:solidFill>
                  <a:srgbClr val="FFFFFF"/>
                </a:solidFill>
                <a:latin typeface="Arial"/>
                <a:cs typeface="Arial"/>
              </a:rPr>
              <a:t>time  </a:t>
            </a:r>
            <a:r>
              <a:rPr sz="2600" b="1" spc="-25" dirty="0">
                <a:solidFill>
                  <a:srgbClr val="FFFFFF"/>
                </a:solidFill>
                <a:latin typeface="Arial"/>
                <a:cs typeface="Arial"/>
              </a:rPr>
              <a:t>taking </a:t>
            </a:r>
            <a:r>
              <a:rPr sz="2600" b="1" spc="-45" dirty="0">
                <a:solidFill>
                  <a:srgbClr val="FFFFFF"/>
                </a:solidFill>
                <a:latin typeface="Arial"/>
                <a:cs typeface="Arial"/>
              </a:rPr>
              <a:t>and </a:t>
            </a:r>
            <a:r>
              <a:rPr sz="2600" b="1" spc="-15" dirty="0">
                <a:solidFill>
                  <a:srgbClr val="FFFFFF"/>
                </a:solidFill>
                <a:latin typeface="Arial"/>
                <a:cs typeface="Arial"/>
              </a:rPr>
              <a:t>the </a:t>
            </a:r>
            <a:r>
              <a:rPr sz="2600" b="1" spc="-55" dirty="0">
                <a:solidFill>
                  <a:srgbClr val="FFFFFF"/>
                </a:solidFill>
                <a:latin typeface="Arial"/>
                <a:cs typeface="Arial"/>
              </a:rPr>
              <a:t>ground </a:t>
            </a:r>
            <a:r>
              <a:rPr sz="2600" b="1" spc="-80" dirty="0">
                <a:solidFill>
                  <a:srgbClr val="FFFFFF"/>
                </a:solidFill>
                <a:latin typeface="Arial"/>
                <a:cs typeface="Arial"/>
              </a:rPr>
              <a:t>level </a:t>
            </a:r>
            <a:r>
              <a:rPr sz="2600" b="1" spc="-5" dirty="0">
                <a:solidFill>
                  <a:srgbClr val="FFFFFF"/>
                </a:solidFill>
                <a:latin typeface="Arial"/>
                <a:cs typeface="Arial"/>
              </a:rPr>
              <a:t>data </a:t>
            </a:r>
            <a:r>
              <a:rPr sz="2600" b="1" spc="-90" dirty="0">
                <a:solidFill>
                  <a:srgbClr val="FFFFFF"/>
                </a:solidFill>
                <a:latin typeface="Arial"/>
                <a:cs typeface="Arial"/>
              </a:rPr>
              <a:t>goes </a:t>
            </a:r>
            <a:r>
              <a:rPr sz="2600" b="1" spc="-40" dirty="0">
                <a:solidFill>
                  <a:srgbClr val="FFFFFF"/>
                </a:solidFill>
                <a:latin typeface="Arial"/>
                <a:cs typeface="Arial"/>
              </a:rPr>
              <a:t>through </a:t>
            </a:r>
            <a:r>
              <a:rPr sz="2600" b="1" spc="-45" dirty="0">
                <a:solidFill>
                  <a:srgbClr val="FFFFFF"/>
                </a:solidFill>
                <a:latin typeface="Arial"/>
                <a:cs typeface="Arial"/>
              </a:rPr>
              <a:t>a </a:t>
            </a:r>
            <a:r>
              <a:rPr sz="2600" b="1" spc="-50" dirty="0">
                <a:solidFill>
                  <a:srgbClr val="FFFFFF"/>
                </a:solidFill>
                <a:latin typeface="Arial"/>
                <a:cs typeface="Arial"/>
              </a:rPr>
              <a:t>number </a:t>
            </a:r>
            <a:r>
              <a:rPr sz="2600" b="1" spc="-20" dirty="0">
                <a:solidFill>
                  <a:srgbClr val="FFFFFF"/>
                </a:solidFill>
                <a:latin typeface="Arial"/>
                <a:cs typeface="Arial"/>
              </a:rPr>
              <a:t>of </a:t>
            </a:r>
            <a:r>
              <a:rPr sz="2600" b="1" spc="-114" dirty="0">
                <a:solidFill>
                  <a:srgbClr val="FFFFFF"/>
                </a:solidFill>
                <a:latin typeface="Arial"/>
                <a:cs typeface="Arial"/>
              </a:rPr>
              <a:t>processes </a:t>
            </a:r>
            <a:r>
              <a:rPr sz="2600" b="1" spc="-45" dirty="0">
                <a:solidFill>
                  <a:srgbClr val="FFFFFF"/>
                </a:solidFill>
                <a:latin typeface="Arial"/>
                <a:cs typeface="Arial"/>
              </a:rPr>
              <a:t>and </a:t>
            </a:r>
            <a:r>
              <a:rPr sz="2600" b="1" spc="-125" dirty="0">
                <a:solidFill>
                  <a:srgbClr val="FFFFFF"/>
                </a:solidFill>
                <a:latin typeface="Arial"/>
                <a:cs typeface="Arial"/>
              </a:rPr>
              <a:t>is  </a:t>
            </a:r>
            <a:r>
              <a:rPr sz="2600" b="1" spc="-65" dirty="0">
                <a:solidFill>
                  <a:srgbClr val="FFFFFF"/>
                </a:solidFill>
                <a:latin typeface="Arial"/>
                <a:cs typeface="Arial"/>
              </a:rPr>
              <a:t>thus </a:t>
            </a:r>
            <a:r>
              <a:rPr sz="2600" b="1" spc="-30" dirty="0">
                <a:solidFill>
                  <a:srgbClr val="FFFFFF"/>
                </a:solidFill>
                <a:latin typeface="Arial"/>
                <a:cs typeface="Arial"/>
              </a:rPr>
              <a:t>affected. </a:t>
            </a:r>
            <a:r>
              <a:rPr sz="2600" b="1" spc="-70" dirty="0">
                <a:solidFill>
                  <a:srgbClr val="FFFFFF"/>
                </a:solidFill>
                <a:latin typeface="Arial"/>
                <a:cs typeface="Arial"/>
              </a:rPr>
              <a:t>Moreover, </a:t>
            </a:r>
            <a:r>
              <a:rPr sz="2600" b="1" spc="-15" dirty="0">
                <a:solidFill>
                  <a:srgbClr val="FFFFFF"/>
                </a:solidFill>
                <a:latin typeface="Arial"/>
                <a:cs typeface="Arial"/>
              </a:rPr>
              <a:t>the </a:t>
            </a:r>
            <a:r>
              <a:rPr sz="2600" b="1" spc="-50" dirty="0">
                <a:solidFill>
                  <a:srgbClr val="FFFFFF"/>
                </a:solidFill>
                <a:latin typeface="Arial"/>
                <a:cs typeface="Arial"/>
              </a:rPr>
              <a:t>task </a:t>
            </a:r>
            <a:r>
              <a:rPr sz="2600" b="1" spc="-125" dirty="0">
                <a:solidFill>
                  <a:srgbClr val="FFFFFF"/>
                </a:solidFill>
                <a:latin typeface="Arial"/>
                <a:cs typeface="Arial"/>
              </a:rPr>
              <a:t>is </a:t>
            </a:r>
            <a:r>
              <a:rPr sz="2600" b="1" spc="-65" dirty="0">
                <a:solidFill>
                  <a:srgbClr val="FFFFFF"/>
                </a:solidFill>
                <a:latin typeface="Arial"/>
                <a:cs typeface="Arial"/>
              </a:rPr>
              <a:t>tedious </a:t>
            </a:r>
            <a:r>
              <a:rPr sz="2600" b="1" spc="-45" dirty="0">
                <a:solidFill>
                  <a:srgbClr val="FFFFFF"/>
                </a:solidFill>
                <a:latin typeface="Arial"/>
                <a:cs typeface="Arial"/>
              </a:rPr>
              <a:t>and </a:t>
            </a:r>
            <a:r>
              <a:rPr sz="2600" b="1" spc="-65" dirty="0">
                <a:solidFill>
                  <a:srgbClr val="FFFFFF"/>
                </a:solidFill>
                <a:latin typeface="Arial"/>
                <a:cs typeface="Arial"/>
              </a:rPr>
              <a:t>cannot </a:t>
            </a:r>
            <a:r>
              <a:rPr sz="2600" b="1" spc="-50" dirty="0">
                <a:solidFill>
                  <a:srgbClr val="FFFFFF"/>
                </a:solidFill>
                <a:latin typeface="Arial"/>
                <a:cs typeface="Arial"/>
              </a:rPr>
              <a:t>be </a:t>
            </a:r>
            <a:r>
              <a:rPr sz="2600" b="1" spc="-65" dirty="0">
                <a:solidFill>
                  <a:srgbClr val="FFFFFF"/>
                </a:solidFill>
                <a:latin typeface="Arial"/>
                <a:cs typeface="Arial"/>
              </a:rPr>
              <a:t>done </a:t>
            </a:r>
            <a:r>
              <a:rPr sz="2600" b="1" spc="-85" dirty="0">
                <a:solidFill>
                  <a:srgbClr val="FFFFFF"/>
                </a:solidFill>
                <a:latin typeface="Arial"/>
                <a:cs typeface="Arial"/>
              </a:rPr>
              <a:t>on </a:t>
            </a:r>
            <a:r>
              <a:rPr sz="2600" b="1" spc="-45" dirty="0">
                <a:solidFill>
                  <a:srgbClr val="FFFFFF"/>
                </a:solidFill>
                <a:latin typeface="Arial"/>
                <a:cs typeface="Arial"/>
              </a:rPr>
              <a:t>a </a:t>
            </a:r>
            <a:r>
              <a:rPr sz="2600" b="1" spc="-55" dirty="0">
                <a:solidFill>
                  <a:srgbClr val="FFFFFF"/>
                </a:solidFill>
                <a:latin typeface="Arial"/>
                <a:cs typeface="Arial"/>
              </a:rPr>
              <a:t>daily  </a:t>
            </a:r>
            <a:r>
              <a:rPr sz="2600" b="1" spc="-100" dirty="0">
                <a:solidFill>
                  <a:srgbClr val="FFFFFF"/>
                </a:solidFill>
                <a:latin typeface="Arial"/>
                <a:cs typeface="Arial"/>
              </a:rPr>
              <a:t>basis, </a:t>
            </a:r>
            <a:r>
              <a:rPr sz="2600" b="1" spc="-55" dirty="0">
                <a:solidFill>
                  <a:srgbClr val="FFFFFF"/>
                </a:solidFill>
                <a:latin typeface="Arial"/>
                <a:cs typeface="Arial"/>
              </a:rPr>
              <a:t>leaving </a:t>
            </a:r>
            <a:r>
              <a:rPr sz="2600" b="1" spc="-85" dirty="0">
                <a:solidFill>
                  <a:srgbClr val="FFFFFF"/>
                </a:solidFill>
                <a:latin typeface="Arial"/>
                <a:cs typeface="Arial"/>
              </a:rPr>
              <a:t>loopholes </a:t>
            </a:r>
            <a:r>
              <a:rPr sz="2600" b="1" spc="-65" dirty="0">
                <a:solidFill>
                  <a:srgbClr val="FFFFFF"/>
                </a:solidFill>
                <a:latin typeface="Arial"/>
                <a:cs typeface="Arial"/>
              </a:rPr>
              <a:t>in </a:t>
            </a:r>
            <a:r>
              <a:rPr sz="2600" b="1" spc="-20" dirty="0">
                <a:solidFill>
                  <a:srgbClr val="FFFFFF"/>
                </a:solidFill>
                <a:latin typeface="Arial"/>
                <a:cs typeface="Arial"/>
              </a:rPr>
              <a:t>purity </a:t>
            </a:r>
            <a:r>
              <a:rPr sz="2600" b="1" spc="-35" dirty="0">
                <a:solidFill>
                  <a:srgbClr val="FFFFFF"/>
                </a:solidFill>
                <a:latin typeface="Arial"/>
                <a:cs typeface="Arial"/>
              </a:rPr>
              <a:t>testing </a:t>
            </a:r>
            <a:r>
              <a:rPr sz="2600" b="1" spc="-45" dirty="0">
                <a:solidFill>
                  <a:srgbClr val="FFFFFF"/>
                </a:solidFill>
                <a:latin typeface="Arial"/>
                <a:cs typeface="Arial"/>
              </a:rPr>
              <a:t>and </a:t>
            </a:r>
            <a:r>
              <a:rPr sz="2600" b="1" spc="-55" dirty="0">
                <a:solidFill>
                  <a:srgbClr val="FFFFFF"/>
                </a:solidFill>
                <a:latin typeface="Arial"/>
                <a:cs typeface="Arial"/>
              </a:rPr>
              <a:t>maintenance </a:t>
            </a:r>
            <a:r>
              <a:rPr sz="2600" b="1" spc="-20" dirty="0">
                <a:solidFill>
                  <a:srgbClr val="FFFFFF"/>
                </a:solidFill>
                <a:latin typeface="Arial"/>
                <a:cs typeface="Arial"/>
              </a:rPr>
              <a:t>of </a:t>
            </a:r>
            <a:r>
              <a:rPr sz="2600" b="1" spc="30" dirty="0">
                <a:solidFill>
                  <a:srgbClr val="FFFFFF"/>
                </a:solidFill>
                <a:latin typeface="Arial"/>
                <a:cs typeface="Arial"/>
              </a:rPr>
              <a:t>water </a:t>
            </a:r>
            <a:r>
              <a:rPr sz="2600" b="1" spc="-50" dirty="0">
                <a:solidFill>
                  <a:srgbClr val="FFFFFF"/>
                </a:solidFill>
                <a:latin typeface="Arial"/>
                <a:cs typeface="Arial"/>
              </a:rPr>
              <a:t>quality.  </a:t>
            </a:r>
            <a:r>
              <a:rPr sz="2600" b="1" dirty="0">
                <a:solidFill>
                  <a:srgbClr val="FFFFFF"/>
                </a:solidFill>
                <a:latin typeface="Arial"/>
                <a:cs typeface="Arial"/>
              </a:rPr>
              <a:t>The </a:t>
            </a:r>
            <a:r>
              <a:rPr sz="2600" b="1" spc="-55" dirty="0">
                <a:solidFill>
                  <a:srgbClr val="FFFFFF"/>
                </a:solidFill>
                <a:latin typeface="Arial"/>
                <a:cs typeface="Arial"/>
              </a:rPr>
              <a:t>present </a:t>
            </a:r>
            <a:r>
              <a:rPr sz="2600" b="1" spc="-90" dirty="0">
                <a:solidFill>
                  <a:srgbClr val="FFFFFF"/>
                </a:solidFill>
                <a:latin typeface="Arial"/>
                <a:cs typeface="Arial"/>
              </a:rPr>
              <a:t>scenario </a:t>
            </a:r>
            <a:r>
              <a:rPr sz="2600" b="1" spc="-125" dirty="0">
                <a:solidFill>
                  <a:srgbClr val="FFFFFF"/>
                </a:solidFill>
                <a:latin typeface="Arial"/>
                <a:cs typeface="Arial"/>
              </a:rPr>
              <a:t>asks </a:t>
            </a:r>
            <a:r>
              <a:rPr sz="2600" b="1" spc="-20" dirty="0">
                <a:solidFill>
                  <a:srgbClr val="FFFFFF"/>
                </a:solidFill>
                <a:latin typeface="Arial"/>
                <a:cs typeface="Arial"/>
              </a:rPr>
              <a:t>for </a:t>
            </a:r>
            <a:r>
              <a:rPr sz="2600" b="1" spc="-45" dirty="0">
                <a:solidFill>
                  <a:srgbClr val="FFFFFF"/>
                </a:solidFill>
                <a:latin typeface="Arial"/>
                <a:cs typeface="Arial"/>
              </a:rPr>
              <a:t>a </a:t>
            </a:r>
            <a:r>
              <a:rPr sz="2600" b="1" spc="-70" dirty="0">
                <a:solidFill>
                  <a:srgbClr val="FFFFFF"/>
                </a:solidFill>
                <a:latin typeface="Arial"/>
                <a:cs typeface="Arial"/>
              </a:rPr>
              <a:t>solution </a:t>
            </a:r>
            <a:r>
              <a:rPr sz="2600" b="1" spc="-30" dirty="0">
                <a:solidFill>
                  <a:srgbClr val="FFFFFF"/>
                </a:solidFill>
                <a:latin typeface="Arial"/>
                <a:cs typeface="Arial"/>
              </a:rPr>
              <a:t>which </a:t>
            </a:r>
            <a:r>
              <a:rPr sz="2600" b="1" spc="-100" dirty="0">
                <a:solidFill>
                  <a:srgbClr val="FFFFFF"/>
                </a:solidFill>
                <a:latin typeface="Arial"/>
                <a:cs typeface="Arial"/>
              </a:rPr>
              <a:t>can </a:t>
            </a:r>
            <a:r>
              <a:rPr sz="2600" b="1" spc="-45" dirty="0">
                <a:solidFill>
                  <a:srgbClr val="FFFFFF"/>
                </a:solidFill>
                <a:latin typeface="Arial"/>
                <a:cs typeface="Arial"/>
              </a:rPr>
              <a:t>cater </a:t>
            </a:r>
            <a:r>
              <a:rPr sz="2600" b="1" spc="-60" dirty="0">
                <a:solidFill>
                  <a:srgbClr val="FFFFFF"/>
                </a:solidFill>
                <a:latin typeface="Arial"/>
                <a:cs typeface="Arial"/>
              </a:rPr>
              <a:t>this need </a:t>
            </a:r>
            <a:r>
              <a:rPr sz="2600" b="1" spc="-45" dirty="0">
                <a:solidFill>
                  <a:srgbClr val="FFFFFF"/>
                </a:solidFill>
                <a:latin typeface="Arial"/>
                <a:cs typeface="Arial"/>
              </a:rPr>
              <a:t>and  </a:t>
            </a:r>
            <a:r>
              <a:rPr sz="2600" b="1" spc="-55" dirty="0">
                <a:solidFill>
                  <a:srgbClr val="FFFFFF"/>
                </a:solidFill>
                <a:latin typeface="Arial"/>
                <a:cs typeface="Arial"/>
              </a:rPr>
              <a:t>enable </a:t>
            </a:r>
            <a:r>
              <a:rPr sz="2600" b="1" spc="-50" dirty="0">
                <a:solidFill>
                  <a:srgbClr val="FFFFFF"/>
                </a:solidFill>
                <a:latin typeface="Arial"/>
                <a:cs typeface="Arial"/>
              </a:rPr>
              <a:t>regular </a:t>
            </a:r>
            <a:r>
              <a:rPr sz="2600" b="1" spc="-30" dirty="0">
                <a:solidFill>
                  <a:srgbClr val="FFFFFF"/>
                </a:solidFill>
                <a:latin typeface="Arial"/>
                <a:cs typeface="Arial"/>
              </a:rPr>
              <a:t>quality </a:t>
            </a:r>
            <a:r>
              <a:rPr sz="2600" b="1" spc="-35" dirty="0">
                <a:solidFill>
                  <a:srgbClr val="FFFFFF"/>
                </a:solidFill>
                <a:latin typeface="Arial"/>
                <a:cs typeface="Arial"/>
              </a:rPr>
              <a:t>testing </a:t>
            </a:r>
            <a:r>
              <a:rPr sz="2600" b="1" spc="-20" dirty="0">
                <a:solidFill>
                  <a:srgbClr val="FFFFFF"/>
                </a:solidFill>
                <a:latin typeface="Arial"/>
                <a:cs typeface="Arial"/>
              </a:rPr>
              <a:t>of </a:t>
            </a:r>
            <a:r>
              <a:rPr sz="2600" b="1" spc="30" dirty="0">
                <a:solidFill>
                  <a:srgbClr val="FFFFFF"/>
                </a:solidFill>
                <a:latin typeface="Arial"/>
                <a:cs typeface="Arial"/>
              </a:rPr>
              <a:t>water </a:t>
            </a:r>
            <a:r>
              <a:rPr sz="2600" b="1" spc="-45" dirty="0">
                <a:solidFill>
                  <a:srgbClr val="FFFFFF"/>
                </a:solidFill>
                <a:latin typeface="Arial"/>
                <a:cs typeface="Arial"/>
              </a:rPr>
              <a:t>and </a:t>
            </a:r>
            <a:r>
              <a:rPr sz="2600" b="1" spc="-95" dirty="0">
                <a:solidFill>
                  <a:srgbClr val="FFFFFF"/>
                </a:solidFill>
                <a:latin typeface="Arial"/>
                <a:cs typeface="Arial"/>
              </a:rPr>
              <a:t>analysis </a:t>
            </a:r>
            <a:r>
              <a:rPr sz="2600" b="1" spc="-20" dirty="0">
                <a:solidFill>
                  <a:srgbClr val="FFFFFF"/>
                </a:solidFill>
                <a:latin typeface="Arial"/>
                <a:cs typeface="Arial"/>
              </a:rPr>
              <a:t>of </a:t>
            </a:r>
            <a:r>
              <a:rPr sz="2600" b="1" spc="-50" dirty="0">
                <a:solidFill>
                  <a:srgbClr val="FFFFFF"/>
                </a:solidFill>
                <a:latin typeface="Arial"/>
                <a:cs typeface="Arial"/>
              </a:rPr>
              <a:t>parameters </a:t>
            </a:r>
            <a:r>
              <a:rPr sz="2600" b="1" spc="-20" dirty="0">
                <a:solidFill>
                  <a:srgbClr val="FFFFFF"/>
                </a:solidFill>
                <a:latin typeface="Arial"/>
                <a:cs typeface="Arial"/>
              </a:rPr>
              <a:t>of </a:t>
            </a:r>
            <a:r>
              <a:rPr sz="2600" b="1" spc="30" dirty="0">
                <a:solidFill>
                  <a:srgbClr val="FFFFFF"/>
                </a:solidFill>
                <a:latin typeface="Arial"/>
                <a:cs typeface="Arial"/>
              </a:rPr>
              <a:t>water  </a:t>
            </a:r>
            <a:r>
              <a:rPr sz="2600" b="1" spc="-80" dirty="0">
                <a:solidFill>
                  <a:srgbClr val="FFFFFF"/>
                </a:solidFill>
                <a:latin typeface="Arial"/>
                <a:cs typeface="Arial"/>
              </a:rPr>
              <a:t>bodies </a:t>
            </a:r>
            <a:r>
              <a:rPr sz="2600" b="1" spc="-50" dirty="0">
                <a:solidFill>
                  <a:srgbClr val="FFFFFF"/>
                </a:solidFill>
                <a:latin typeface="Arial"/>
                <a:cs typeface="Arial"/>
              </a:rPr>
              <a:t>effectively </a:t>
            </a:r>
            <a:r>
              <a:rPr sz="2600" b="1" spc="-45" dirty="0">
                <a:solidFill>
                  <a:srgbClr val="FFFFFF"/>
                </a:solidFill>
                <a:latin typeface="Arial"/>
                <a:cs typeface="Arial"/>
              </a:rPr>
              <a:t>and </a:t>
            </a:r>
            <a:r>
              <a:rPr sz="2600" b="1" spc="-35" dirty="0">
                <a:solidFill>
                  <a:srgbClr val="FFFFFF"/>
                </a:solidFill>
                <a:latin typeface="Arial"/>
                <a:cs typeface="Arial"/>
              </a:rPr>
              <a:t>detecting </a:t>
            </a:r>
            <a:r>
              <a:rPr sz="2600" b="1" spc="-15" dirty="0">
                <a:solidFill>
                  <a:srgbClr val="FFFFFF"/>
                </a:solidFill>
                <a:latin typeface="Arial"/>
                <a:cs typeface="Arial"/>
              </a:rPr>
              <a:t>the </a:t>
            </a:r>
            <a:r>
              <a:rPr sz="2600" b="1" spc="-85" dirty="0">
                <a:solidFill>
                  <a:srgbClr val="FFFFFF"/>
                </a:solidFill>
                <a:latin typeface="Arial"/>
                <a:cs typeface="Arial"/>
              </a:rPr>
              <a:t>zones </a:t>
            </a:r>
            <a:r>
              <a:rPr sz="2600" b="1" spc="-30" dirty="0">
                <a:solidFill>
                  <a:srgbClr val="FFFFFF"/>
                </a:solidFill>
                <a:latin typeface="Arial"/>
                <a:cs typeface="Arial"/>
              </a:rPr>
              <a:t>which </a:t>
            </a:r>
            <a:r>
              <a:rPr sz="2600" b="1" spc="-55" dirty="0">
                <a:solidFill>
                  <a:srgbClr val="FFFFFF"/>
                </a:solidFill>
                <a:latin typeface="Arial"/>
                <a:cs typeface="Arial"/>
              </a:rPr>
              <a:t>are </a:t>
            </a:r>
            <a:r>
              <a:rPr sz="2600" b="1" spc="-45" dirty="0">
                <a:solidFill>
                  <a:srgbClr val="FFFFFF"/>
                </a:solidFill>
                <a:latin typeface="Arial"/>
                <a:cs typeface="Arial"/>
              </a:rPr>
              <a:t>contributing </a:t>
            </a:r>
            <a:r>
              <a:rPr sz="2600" b="1" spc="-100" dirty="0">
                <a:solidFill>
                  <a:srgbClr val="FFFFFF"/>
                </a:solidFill>
                <a:latin typeface="Arial"/>
                <a:cs typeface="Arial"/>
              </a:rPr>
              <a:t>recklessly  </a:t>
            </a:r>
            <a:r>
              <a:rPr sz="2600" b="1" dirty="0">
                <a:solidFill>
                  <a:srgbClr val="FFFFFF"/>
                </a:solidFill>
                <a:latin typeface="Arial"/>
                <a:cs typeface="Arial"/>
              </a:rPr>
              <a:t>to </a:t>
            </a:r>
            <a:r>
              <a:rPr sz="2600" b="1" spc="-15" dirty="0">
                <a:solidFill>
                  <a:srgbClr val="FFFFFF"/>
                </a:solidFill>
                <a:latin typeface="Arial"/>
                <a:cs typeface="Arial"/>
              </a:rPr>
              <a:t>the </a:t>
            </a:r>
            <a:r>
              <a:rPr sz="2600" b="1" spc="-55" dirty="0">
                <a:solidFill>
                  <a:srgbClr val="FFFFFF"/>
                </a:solidFill>
                <a:latin typeface="Arial"/>
                <a:cs typeface="Arial"/>
              </a:rPr>
              <a:t>pollution </a:t>
            </a:r>
            <a:r>
              <a:rPr sz="2600" b="1" spc="-20" dirty="0">
                <a:solidFill>
                  <a:srgbClr val="FFFFFF"/>
                </a:solidFill>
                <a:latin typeface="Arial"/>
                <a:cs typeface="Arial"/>
              </a:rPr>
              <a:t>of</a:t>
            </a:r>
            <a:r>
              <a:rPr sz="2600" b="1" spc="-15" dirty="0">
                <a:solidFill>
                  <a:srgbClr val="FFFFFF"/>
                </a:solidFill>
                <a:latin typeface="Arial"/>
                <a:cs typeface="Arial"/>
              </a:rPr>
              <a:t> </a:t>
            </a:r>
            <a:r>
              <a:rPr sz="2600" b="1" dirty="0">
                <a:solidFill>
                  <a:srgbClr val="FFFFFF"/>
                </a:solidFill>
                <a:latin typeface="Arial"/>
                <a:cs typeface="Arial"/>
              </a:rPr>
              <a:t>water.</a:t>
            </a:r>
            <a:endParaRPr sz="2600" dirty="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3B77D8"/>
          </a:solidFill>
        </p:spPr>
        <p:txBody>
          <a:bodyPr wrap="square" lIns="0" tIns="0" rIns="0" bIns="0" rtlCol="0"/>
          <a:lstStyle/>
          <a:p>
            <a:endParaRPr/>
          </a:p>
        </p:txBody>
      </p:sp>
      <p:grpSp>
        <p:nvGrpSpPr>
          <p:cNvPr id="3" name="object 3"/>
          <p:cNvGrpSpPr/>
          <p:nvPr/>
        </p:nvGrpSpPr>
        <p:grpSpPr>
          <a:xfrm>
            <a:off x="0" y="0"/>
            <a:ext cx="12192000" cy="1798955"/>
            <a:chOff x="0" y="0"/>
            <a:chExt cx="12192000" cy="1798955"/>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838200" y="433136"/>
            <a:ext cx="10515600" cy="1189541"/>
          </a:xfrm>
          <a:prstGeom prst="rect">
            <a:avLst/>
          </a:prstGeom>
        </p:spPr>
        <p:txBody>
          <a:bodyPr vert="horz" wrap="square" lIns="0" tIns="507477" rIns="0" bIns="0" rtlCol="0">
            <a:spAutoFit/>
          </a:bodyPr>
          <a:lstStyle/>
          <a:p>
            <a:pPr marL="12700">
              <a:lnSpc>
                <a:spcPct val="100000"/>
              </a:lnSpc>
              <a:spcBef>
                <a:spcPts val="100"/>
              </a:spcBef>
            </a:pPr>
            <a:r>
              <a:rPr lang="en-IN" spc="-645" dirty="0"/>
              <a:t>Innovators</a:t>
            </a:r>
            <a:endParaRPr spc="-645" dirty="0"/>
          </a:p>
        </p:txBody>
      </p:sp>
      <p:sp>
        <p:nvSpPr>
          <p:cNvPr id="7" name="object 7"/>
          <p:cNvSpPr txBox="1"/>
          <p:nvPr/>
        </p:nvSpPr>
        <p:spPr>
          <a:xfrm>
            <a:off x="391623" y="1889768"/>
            <a:ext cx="10891520" cy="4406900"/>
          </a:xfrm>
          <a:prstGeom prst="rect">
            <a:avLst/>
          </a:prstGeom>
        </p:spPr>
        <p:txBody>
          <a:bodyPr vert="horz" wrap="square" lIns="0" tIns="12700" rIns="0" bIns="0" rtlCol="0">
            <a:spAutoFit/>
          </a:bodyPr>
          <a:lstStyle/>
          <a:p>
            <a:pPr marL="50800" marR="177165">
              <a:lnSpc>
                <a:spcPct val="151300"/>
              </a:lnSpc>
              <a:spcBef>
                <a:spcPts val="100"/>
              </a:spcBef>
            </a:pPr>
            <a:r>
              <a:rPr sz="1900" b="1" u="heavy" spc="-5" dirty="0">
                <a:solidFill>
                  <a:srgbClr val="FFFFFF"/>
                </a:solidFill>
                <a:uFill>
                  <a:solidFill>
                    <a:srgbClr val="FFFFFF"/>
                  </a:solidFill>
                </a:uFill>
                <a:latin typeface="Arial"/>
                <a:cs typeface="Arial"/>
              </a:rPr>
              <a:t>Note </a:t>
            </a:r>
            <a:r>
              <a:rPr sz="1900" b="1" u="heavy" dirty="0">
                <a:solidFill>
                  <a:srgbClr val="FFFFFF"/>
                </a:solidFill>
                <a:uFill>
                  <a:solidFill>
                    <a:srgbClr val="FFFFFF"/>
                  </a:solidFill>
                </a:uFill>
                <a:latin typeface="Arial"/>
                <a:cs typeface="Arial"/>
              </a:rPr>
              <a:t>:</a:t>
            </a:r>
            <a:r>
              <a:rPr sz="1900" b="1" dirty="0">
                <a:solidFill>
                  <a:srgbClr val="FFFFFF"/>
                </a:solidFill>
                <a:latin typeface="Arial"/>
                <a:cs typeface="Arial"/>
              </a:rPr>
              <a:t> </a:t>
            </a:r>
            <a:r>
              <a:rPr sz="1900" b="1" spc="-5" dirty="0">
                <a:solidFill>
                  <a:srgbClr val="FFFFFF"/>
                </a:solidFill>
                <a:latin typeface="Arial"/>
                <a:cs typeface="Arial"/>
              </a:rPr>
              <a:t>These Charts and Indications are based on sample datasets published by </a:t>
            </a:r>
            <a:r>
              <a:rPr sz="1900" b="1" dirty="0">
                <a:solidFill>
                  <a:srgbClr val="FFFFFF"/>
                </a:solidFill>
                <a:latin typeface="Arial"/>
                <a:cs typeface="Arial"/>
              </a:rPr>
              <a:t>the  Microcontroller </a:t>
            </a:r>
            <a:r>
              <a:rPr sz="1900" b="1" spc="-5" dirty="0">
                <a:solidFill>
                  <a:srgbClr val="FFFFFF"/>
                </a:solidFill>
                <a:latin typeface="Arial"/>
                <a:cs typeface="Arial"/>
              </a:rPr>
              <a:t>in accordance </a:t>
            </a:r>
            <a:r>
              <a:rPr sz="1900" b="1" dirty="0">
                <a:solidFill>
                  <a:srgbClr val="FFFFFF"/>
                </a:solidFill>
                <a:latin typeface="Arial"/>
                <a:cs typeface="Arial"/>
              </a:rPr>
              <a:t>to the </a:t>
            </a:r>
            <a:r>
              <a:rPr sz="1900" b="1" spc="-5" dirty="0">
                <a:solidFill>
                  <a:srgbClr val="FFFFFF"/>
                </a:solidFill>
                <a:latin typeface="Arial"/>
                <a:cs typeface="Arial"/>
              </a:rPr>
              <a:t>sensors(prototype purpose only), and once </a:t>
            </a:r>
            <a:r>
              <a:rPr sz="1900" b="1" dirty="0">
                <a:solidFill>
                  <a:srgbClr val="FFFFFF"/>
                </a:solidFill>
                <a:latin typeface="Arial"/>
                <a:cs typeface="Arial"/>
              </a:rPr>
              <a:t>the </a:t>
            </a:r>
            <a:r>
              <a:rPr sz="1900" b="1" spc="-5" dirty="0">
                <a:solidFill>
                  <a:srgbClr val="FFFFFF"/>
                </a:solidFill>
                <a:latin typeface="Arial"/>
                <a:cs typeface="Arial"/>
              </a:rPr>
              <a:t>system  comes in action, </a:t>
            </a:r>
            <a:r>
              <a:rPr sz="1900" b="1" dirty="0">
                <a:solidFill>
                  <a:srgbClr val="FFFFFF"/>
                </a:solidFill>
                <a:latin typeface="Arial"/>
                <a:cs typeface="Arial"/>
              </a:rPr>
              <a:t>the </a:t>
            </a:r>
            <a:r>
              <a:rPr sz="1900" b="1" spc="-5" dirty="0">
                <a:solidFill>
                  <a:srgbClr val="FFFFFF"/>
                </a:solidFill>
                <a:latin typeface="Arial"/>
                <a:cs typeface="Arial"/>
              </a:rPr>
              <a:t>datasets will be </a:t>
            </a:r>
            <a:r>
              <a:rPr sz="1900" b="1" dirty="0">
                <a:solidFill>
                  <a:srgbClr val="FFFFFF"/>
                </a:solidFill>
                <a:latin typeface="Arial"/>
                <a:cs typeface="Arial"/>
              </a:rPr>
              <a:t>formed </a:t>
            </a:r>
            <a:r>
              <a:rPr sz="1900" b="1" spc="-5" dirty="0">
                <a:solidFill>
                  <a:srgbClr val="FFFFFF"/>
                </a:solidFill>
                <a:latin typeface="Arial"/>
                <a:cs typeface="Arial"/>
              </a:rPr>
              <a:t>by </a:t>
            </a:r>
            <a:r>
              <a:rPr sz="1900" b="1" dirty="0">
                <a:solidFill>
                  <a:srgbClr val="FFFFFF"/>
                </a:solidFill>
                <a:latin typeface="Arial"/>
                <a:cs typeface="Arial"/>
              </a:rPr>
              <a:t>the </a:t>
            </a:r>
            <a:r>
              <a:rPr sz="1900" b="1" spc="-5" dirty="0">
                <a:solidFill>
                  <a:srgbClr val="FFFFFF"/>
                </a:solidFill>
                <a:latin typeface="Arial"/>
                <a:cs typeface="Arial"/>
              </a:rPr>
              <a:t>sensor data </a:t>
            </a:r>
            <a:r>
              <a:rPr sz="1900" b="1" dirty="0">
                <a:solidFill>
                  <a:srgbClr val="FFFFFF"/>
                </a:solidFill>
                <a:latin typeface="Arial"/>
                <a:cs typeface="Arial"/>
              </a:rPr>
              <a:t>taken from the </a:t>
            </a:r>
            <a:r>
              <a:rPr sz="1900" b="1" spc="-5" dirty="0">
                <a:solidFill>
                  <a:srgbClr val="FFFFFF"/>
                </a:solidFill>
                <a:latin typeface="Arial"/>
                <a:cs typeface="Arial"/>
              </a:rPr>
              <a:t>water body by  </a:t>
            </a:r>
            <a:r>
              <a:rPr lang="en-IN" sz="1900" b="1" spc="-5" dirty="0">
                <a:solidFill>
                  <a:srgbClr val="FFFFFF"/>
                </a:solidFill>
                <a:latin typeface="Arial"/>
                <a:cs typeface="Arial"/>
              </a:rPr>
              <a:t>Innovators</a:t>
            </a:r>
            <a:r>
              <a:rPr sz="1900" b="1" spc="-5" dirty="0">
                <a:solidFill>
                  <a:srgbClr val="FFFFFF"/>
                </a:solidFill>
                <a:latin typeface="Arial"/>
                <a:cs typeface="Arial"/>
              </a:rPr>
              <a:t> Systems. These charts are self-designed by </a:t>
            </a:r>
            <a:r>
              <a:rPr sz="1900" b="1" i="1" spc="-5" dirty="0">
                <a:solidFill>
                  <a:srgbClr val="FFFFFF"/>
                </a:solidFill>
                <a:latin typeface="Arial"/>
                <a:cs typeface="Arial"/>
              </a:rPr>
              <a:t>javascript </a:t>
            </a:r>
            <a:r>
              <a:rPr sz="1900" b="1" i="1" dirty="0">
                <a:solidFill>
                  <a:srgbClr val="FFFFFF"/>
                </a:solidFill>
                <a:latin typeface="Arial"/>
                <a:cs typeface="Arial"/>
              </a:rPr>
              <a:t>&amp; </a:t>
            </a:r>
            <a:r>
              <a:rPr sz="1900" b="1" i="1" spc="-5" dirty="0">
                <a:solidFill>
                  <a:srgbClr val="FFFFFF"/>
                </a:solidFill>
                <a:latin typeface="Arial"/>
                <a:cs typeface="Arial"/>
              </a:rPr>
              <a:t>cascading style</a:t>
            </a:r>
            <a:r>
              <a:rPr sz="1900" b="1" i="1" spc="15" dirty="0">
                <a:solidFill>
                  <a:srgbClr val="FFFFFF"/>
                </a:solidFill>
                <a:latin typeface="Arial"/>
                <a:cs typeface="Arial"/>
              </a:rPr>
              <a:t> </a:t>
            </a:r>
            <a:r>
              <a:rPr sz="1900" b="1" i="1" spc="-5" dirty="0">
                <a:solidFill>
                  <a:srgbClr val="FFFFFF"/>
                </a:solidFill>
                <a:latin typeface="Arial"/>
                <a:cs typeface="Arial"/>
              </a:rPr>
              <a:t>sheets.</a:t>
            </a:r>
            <a:endParaRPr sz="1900" dirty="0">
              <a:latin typeface="Arial"/>
              <a:cs typeface="Arial"/>
            </a:endParaRPr>
          </a:p>
          <a:p>
            <a:pPr>
              <a:lnSpc>
                <a:spcPct val="100000"/>
              </a:lnSpc>
            </a:pPr>
            <a:endParaRPr sz="2100" dirty="0">
              <a:latin typeface="Arial"/>
              <a:cs typeface="Arial"/>
            </a:endParaRPr>
          </a:p>
          <a:p>
            <a:pPr>
              <a:lnSpc>
                <a:spcPct val="100000"/>
              </a:lnSpc>
              <a:spcBef>
                <a:spcPts val="20"/>
              </a:spcBef>
            </a:pPr>
            <a:endParaRPr sz="1900" dirty="0">
              <a:latin typeface="Arial"/>
              <a:cs typeface="Arial"/>
            </a:endParaRPr>
          </a:p>
          <a:p>
            <a:pPr marL="50800">
              <a:lnSpc>
                <a:spcPct val="100000"/>
              </a:lnSpc>
            </a:pPr>
            <a:r>
              <a:rPr sz="1900" b="1" spc="-5" dirty="0">
                <a:solidFill>
                  <a:srgbClr val="FF9900"/>
                </a:solidFill>
                <a:latin typeface="Arial"/>
                <a:cs typeface="Arial"/>
              </a:rPr>
              <a:t>What </a:t>
            </a:r>
            <a:r>
              <a:rPr lang="en-IN" sz="1900" b="1" spc="-5" dirty="0">
                <a:solidFill>
                  <a:srgbClr val="FF9900"/>
                </a:solidFill>
                <a:latin typeface="Arial"/>
                <a:cs typeface="Arial"/>
              </a:rPr>
              <a:t>Innovators</a:t>
            </a:r>
            <a:r>
              <a:rPr sz="1900" b="1" spc="-5" dirty="0">
                <a:solidFill>
                  <a:srgbClr val="FF9900"/>
                </a:solidFill>
                <a:latin typeface="Arial"/>
                <a:cs typeface="Arial"/>
              </a:rPr>
              <a:t> means</a:t>
            </a:r>
            <a:r>
              <a:rPr sz="1900" b="1" spc="-10" dirty="0">
                <a:solidFill>
                  <a:srgbClr val="FF9900"/>
                </a:solidFill>
                <a:latin typeface="Arial"/>
                <a:cs typeface="Arial"/>
              </a:rPr>
              <a:t> </a:t>
            </a:r>
            <a:r>
              <a:rPr sz="1900" b="1" dirty="0">
                <a:solidFill>
                  <a:srgbClr val="FF9900"/>
                </a:solidFill>
                <a:latin typeface="Arial"/>
                <a:cs typeface="Arial"/>
              </a:rPr>
              <a:t>?</a:t>
            </a:r>
            <a:endParaRPr sz="1900" dirty="0">
              <a:latin typeface="Arial"/>
              <a:cs typeface="Arial"/>
            </a:endParaRPr>
          </a:p>
          <a:p>
            <a:pPr marL="50800" marR="43180">
              <a:lnSpc>
                <a:spcPct val="151300"/>
              </a:lnSpc>
            </a:pPr>
            <a:r>
              <a:rPr sz="1900" b="1" spc="-5" dirty="0">
                <a:solidFill>
                  <a:srgbClr val="FFFFFF"/>
                </a:solidFill>
                <a:latin typeface="Arial"/>
                <a:cs typeface="Arial"/>
              </a:rPr>
              <a:t>Captiosus </a:t>
            </a:r>
            <a:r>
              <a:rPr sz="1900" b="1" dirty="0">
                <a:solidFill>
                  <a:srgbClr val="FFFFFF"/>
                </a:solidFill>
                <a:latin typeface="Arial"/>
                <a:cs typeface="Arial"/>
              </a:rPr>
              <a:t>(Captio) </a:t>
            </a:r>
            <a:r>
              <a:rPr sz="1900" b="1" spc="-5" dirty="0">
                <a:solidFill>
                  <a:srgbClr val="FFFFFF"/>
                </a:solidFill>
                <a:latin typeface="Arial"/>
                <a:cs typeface="Arial"/>
              </a:rPr>
              <a:t>means </a:t>
            </a:r>
            <a:r>
              <a:rPr sz="1900" b="1" i="1" spc="-5" dirty="0">
                <a:solidFill>
                  <a:srgbClr val="FFFFFF"/>
                </a:solidFill>
                <a:latin typeface="Arial"/>
                <a:cs typeface="Arial"/>
              </a:rPr>
              <a:t>smart </a:t>
            </a:r>
            <a:r>
              <a:rPr sz="1900" b="1" spc="-5" dirty="0">
                <a:solidFill>
                  <a:srgbClr val="FFFFFF"/>
                </a:solidFill>
                <a:latin typeface="Arial"/>
                <a:cs typeface="Arial"/>
              </a:rPr>
              <a:t>in Latin and Horizon </a:t>
            </a:r>
            <a:r>
              <a:rPr sz="1900" b="1" dirty="0">
                <a:solidFill>
                  <a:srgbClr val="FFFFFF"/>
                </a:solidFill>
                <a:latin typeface="Arial"/>
                <a:cs typeface="Arial"/>
              </a:rPr>
              <a:t>(zon), together </a:t>
            </a:r>
            <a:r>
              <a:rPr sz="1900" b="1" spc="-5" dirty="0">
                <a:solidFill>
                  <a:srgbClr val="FFFFFF"/>
                </a:solidFill>
                <a:latin typeface="Arial"/>
                <a:cs typeface="Arial"/>
              </a:rPr>
              <a:t>making </a:t>
            </a:r>
            <a:r>
              <a:rPr sz="1900" b="1" i="1" spc="-5" dirty="0">
                <a:solidFill>
                  <a:srgbClr val="FFFFFF"/>
                </a:solidFill>
                <a:latin typeface="Arial"/>
                <a:cs typeface="Arial"/>
              </a:rPr>
              <a:t>Smart Horizons</a:t>
            </a:r>
            <a:r>
              <a:rPr sz="1900" b="1" spc="-5" dirty="0">
                <a:solidFill>
                  <a:srgbClr val="FFFFFF"/>
                </a:solidFill>
                <a:latin typeface="Arial"/>
                <a:cs typeface="Arial"/>
              </a:rPr>
              <a:t>,  which is beautifully representing </a:t>
            </a:r>
            <a:r>
              <a:rPr sz="1900" b="1" dirty="0">
                <a:solidFill>
                  <a:srgbClr val="FFFFFF"/>
                </a:solidFill>
                <a:latin typeface="Arial"/>
                <a:cs typeface="Arial"/>
              </a:rPr>
              <a:t>the </a:t>
            </a:r>
            <a:r>
              <a:rPr sz="1900" b="1" spc="-5" dirty="0">
                <a:solidFill>
                  <a:srgbClr val="FFFFFF"/>
                </a:solidFill>
                <a:latin typeface="Arial"/>
                <a:cs typeface="Arial"/>
              </a:rPr>
              <a:t>idea of smart solutions. </a:t>
            </a:r>
            <a:r>
              <a:rPr sz="1900" b="1" spc="-25" dirty="0">
                <a:solidFill>
                  <a:srgbClr val="FFFFFF"/>
                </a:solidFill>
                <a:latin typeface="Arial"/>
                <a:cs typeface="Arial"/>
              </a:rPr>
              <a:t>It’s </a:t>
            </a:r>
            <a:r>
              <a:rPr sz="1900" b="1" spc="-5" dirty="0">
                <a:solidFill>
                  <a:srgbClr val="FFFFFF"/>
                </a:solidFill>
                <a:latin typeface="Arial"/>
                <a:cs typeface="Arial"/>
              </a:rPr>
              <a:t>not </a:t>
            </a:r>
            <a:r>
              <a:rPr sz="1900" b="1" dirty="0">
                <a:solidFill>
                  <a:srgbClr val="FFFFFF"/>
                </a:solidFill>
                <a:latin typeface="Arial"/>
                <a:cs typeface="Arial"/>
              </a:rPr>
              <a:t>a </a:t>
            </a:r>
            <a:r>
              <a:rPr sz="1900" b="1" spc="-5" dirty="0">
                <a:solidFill>
                  <a:srgbClr val="FFFFFF"/>
                </a:solidFill>
                <a:latin typeface="Arial"/>
                <a:cs typeface="Arial"/>
              </a:rPr>
              <a:t>recognized word, </a:t>
            </a:r>
            <a:r>
              <a:rPr sz="1900" b="1" dirty="0">
                <a:solidFill>
                  <a:srgbClr val="FFFFFF"/>
                </a:solidFill>
                <a:latin typeface="Arial"/>
                <a:cs typeface="Arial"/>
              </a:rPr>
              <a:t>I </a:t>
            </a:r>
            <a:r>
              <a:rPr sz="1900" b="1" spc="-5" dirty="0">
                <a:solidFill>
                  <a:srgbClr val="FFFFFF"/>
                </a:solidFill>
                <a:latin typeface="Arial"/>
                <a:cs typeface="Arial"/>
              </a:rPr>
              <a:t>have  </a:t>
            </a:r>
            <a:r>
              <a:rPr sz="1900" b="1" dirty="0">
                <a:solidFill>
                  <a:srgbClr val="FFFFFF"/>
                </a:solidFill>
                <a:latin typeface="Arial"/>
                <a:cs typeface="Arial"/>
              </a:rPr>
              <a:t>tried to </a:t>
            </a:r>
            <a:r>
              <a:rPr sz="1900" b="1" spc="-5" dirty="0">
                <a:solidFill>
                  <a:srgbClr val="FFFFFF"/>
                </a:solidFill>
                <a:latin typeface="Arial"/>
                <a:cs typeface="Arial"/>
              </a:rPr>
              <a:t>combine </a:t>
            </a:r>
            <a:r>
              <a:rPr sz="1900" b="1" dirty="0">
                <a:solidFill>
                  <a:srgbClr val="FFFFFF"/>
                </a:solidFill>
                <a:latin typeface="Arial"/>
                <a:cs typeface="Arial"/>
              </a:rPr>
              <a:t>these two terms </a:t>
            </a:r>
            <a:r>
              <a:rPr sz="1900" b="1" spc="-5" dirty="0">
                <a:solidFill>
                  <a:srgbClr val="FFFFFF"/>
                </a:solidFill>
                <a:latin typeface="Arial"/>
                <a:cs typeface="Arial"/>
              </a:rPr>
              <a:t>and </a:t>
            </a:r>
            <a:r>
              <a:rPr sz="1900" b="1" dirty="0">
                <a:solidFill>
                  <a:srgbClr val="FFFFFF"/>
                </a:solidFill>
                <a:latin typeface="Arial"/>
                <a:cs typeface="Arial"/>
              </a:rPr>
              <a:t>form a </a:t>
            </a:r>
            <a:r>
              <a:rPr sz="1900" b="1" spc="-5" dirty="0">
                <a:solidFill>
                  <a:srgbClr val="FFFFFF"/>
                </a:solidFill>
                <a:latin typeface="Arial"/>
                <a:cs typeface="Arial"/>
              </a:rPr>
              <a:t>name </a:t>
            </a:r>
            <a:r>
              <a:rPr sz="1900" b="1" dirty="0">
                <a:solidFill>
                  <a:srgbClr val="FFFFFF"/>
                </a:solidFill>
                <a:latin typeface="Arial"/>
                <a:cs typeface="Arial"/>
              </a:rPr>
              <a:t>for </a:t>
            </a:r>
            <a:r>
              <a:rPr sz="1900" b="1" spc="-5" dirty="0">
                <a:solidFill>
                  <a:srgbClr val="FFFFFF"/>
                </a:solidFill>
                <a:latin typeface="Arial"/>
                <a:cs typeface="Arial"/>
              </a:rPr>
              <a:t>my project. The name itself shall depict  </a:t>
            </a:r>
            <a:r>
              <a:rPr sz="1900" b="1" spc="-180" dirty="0">
                <a:solidFill>
                  <a:srgbClr val="FFFFFF"/>
                </a:solidFill>
                <a:latin typeface="Arial"/>
                <a:cs typeface="Arial"/>
              </a:rPr>
              <a:t>the</a:t>
            </a:r>
            <a:r>
              <a:rPr sz="1500" spc="-270" baseline="25000" dirty="0">
                <a:solidFill>
                  <a:srgbClr val="C393A5"/>
                </a:solidFill>
                <a:latin typeface="Carlito"/>
                <a:cs typeface="Carlito"/>
              </a:rPr>
              <a:t>3</a:t>
            </a:r>
            <a:r>
              <a:rPr sz="1900" b="1" spc="-180" dirty="0">
                <a:solidFill>
                  <a:srgbClr val="FFFFFF"/>
                </a:solidFill>
                <a:latin typeface="Arial"/>
                <a:cs typeface="Arial"/>
              </a:rPr>
              <a:t>n</a:t>
            </a:r>
            <a:r>
              <a:rPr sz="1500" spc="-270" baseline="25000" dirty="0">
                <a:solidFill>
                  <a:srgbClr val="C393A5"/>
                </a:solidFill>
                <a:latin typeface="Carlito"/>
                <a:cs typeface="Carlito"/>
              </a:rPr>
              <a:t>0 </a:t>
            </a:r>
            <a:r>
              <a:rPr sz="1900" b="1" spc="-5" dirty="0">
                <a:solidFill>
                  <a:srgbClr val="FFFFFF"/>
                </a:solidFill>
                <a:latin typeface="Arial"/>
                <a:cs typeface="Arial"/>
              </a:rPr>
              <a:t>ovelty of </a:t>
            </a:r>
            <a:r>
              <a:rPr sz="1900" b="1" dirty="0">
                <a:solidFill>
                  <a:srgbClr val="FFFFFF"/>
                </a:solidFill>
                <a:latin typeface="Arial"/>
                <a:cs typeface="Arial"/>
              </a:rPr>
              <a:t>the </a:t>
            </a:r>
            <a:r>
              <a:rPr sz="1900" b="1" spc="-5" dirty="0">
                <a:solidFill>
                  <a:srgbClr val="FFFFFF"/>
                </a:solidFill>
                <a:latin typeface="Arial"/>
                <a:cs typeface="Arial"/>
              </a:rPr>
              <a:t>project, even domain names are available with </a:t>
            </a:r>
            <a:r>
              <a:rPr sz="1900" b="1" dirty="0">
                <a:solidFill>
                  <a:srgbClr val="FFFFFF"/>
                </a:solidFill>
                <a:latin typeface="Arial"/>
                <a:cs typeface="Arial"/>
              </a:rPr>
              <a:t>this</a:t>
            </a:r>
            <a:r>
              <a:rPr sz="1900" b="1" spc="-10" dirty="0">
                <a:solidFill>
                  <a:srgbClr val="FFFFFF"/>
                </a:solidFill>
                <a:latin typeface="Arial"/>
                <a:cs typeface="Arial"/>
              </a:rPr>
              <a:t> </a:t>
            </a:r>
            <a:r>
              <a:rPr sz="1900" b="1" spc="-5" dirty="0">
                <a:solidFill>
                  <a:srgbClr val="FFFFFF"/>
                </a:solidFill>
                <a:latin typeface="Arial"/>
                <a:cs typeface="Arial"/>
              </a:rPr>
              <a:t>name.</a:t>
            </a:r>
            <a:endParaRPr sz="1900" dirty="0">
              <a:latin typeface="Arial"/>
              <a:cs typeface="Arial"/>
            </a:endParaRPr>
          </a:p>
        </p:txBody>
      </p:sp>
      <p:sp>
        <p:nvSpPr>
          <p:cNvPr id="8" name="object 8"/>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63749" y="137134"/>
            <a:ext cx="7241483" cy="997709"/>
          </a:xfrm>
          <a:prstGeom prst="rect">
            <a:avLst/>
          </a:prstGeom>
        </p:spPr>
        <p:txBody>
          <a:bodyPr vert="horz" wrap="square" lIns="0" tIns="12700" rIns="0" bIns="0" rtlCol="0">
            <a:spAutoFit/>
          </a:bodyPr>
          <a:lstStyle/>
          <a:p>
            <a:pPr marL="12700">
              <a:lnSpc>
                <a:spcPct val="100000"/>
              </a:lnSpc>
              <a:spcBef>
                <a:spcPts val="100"/>
              </a:spcBef>
            </a:pPr>
            <a:r>
              <a:rPr lang="en-IN" spc="-645" dirty="0"/>
              <a:t>Innovators</a:t>
            </a:r>
            <a:endParaRPr spc="-645" dirty="0"/>
          </a:p>
        </p:txBody>
      </p:sp>
      <p:sp>
        <p:nvSpPr>
          <p:cNvPr id="5" name="object 5"/>
          <p:cNvSpPr/>
          <p:nvPr/>
        </p:nvSpPr>
        <p:spPr>
          <a:xfrm>
            <a:off x="4312691" y="1183972"/>
            <a:ext cx="3610610" cy="525780"/>
          </a:xfrm>
          <a:custGeom>
            <a:avLst/>
            <a:gdLst/>
            <a:ahLst/>
            <a:cxnLst/>
            <a:rect l="l" t="t" r="r" b="b"/>
            <a:pathLst>
              <a:path w="3610609" h="525780">
                <a:moveTo>
                  <a:pt x="0" y="87602"/>
                </a:moveTo>
                <a:lnTo>
                  <a:pt x="6884" y="53503"/>
                </a:lnTo>
                <a:lnTo>
                  <a:pt x="25659" y="25657"/>
                </a:lnTo>
                <a:lnTo>
                  <a:pt x="53504" y="6884"/>
                </a:lnTo>
                <a:lnTo>
                  <a:pt x="87599" y="0"/>
                </a:lnTo>
                <a:lnTo>
                  <a:pt x="3522592" y="0"/>
                </a:lnTo>
                <a:lnTo>
                  <a:pt x="3571199" y="14718"/>
                </a:lnTo>
                <a:lnTo>
                  <a:pt x="3603527" y="54078"/>
                </a:lnTo>
                <a:lnTo>
                  <a:pt x="3610192" y="87602"/>
                </a:lnTo>
                <a:lnTo>
                  <a:pt x="3610192" y="437996"/>
                </a:lnTo>
                <a:lnTo>
                  <a:pt x="3603307" y="472095"/>
                </a:lnTo>
                <a:lnTo>
                  <a:pt x="3584533" y="499941"/>
                </a:lnTo>
                <a:lnTo>
                  <a:pt x="3556688" y="518714"/>
                </a:lnTo>
                <a:lnTo>
                  <a:pt x="3522592" y="525598"/>
                </a:lnTo>
                <a:lnTo>
                  <a:pt x="87599" y="525598"/>
                </a:lnTo>
                <a:lnTo>
                  <a:pt x="53504" y="518714"/>
                </a:lnTo>
                <a:lnTo>
                  <a:pt x="25659" y="499941"/>
                </a:lnTo>
                <a:lnTo>
                  <a:pt x="6884" y="472095"/>
                </a:lnTo>
                <a:lnTo>
                  <a:pt x="0" y="437996"/>
                </a:lnTo>
                <a:lnTo>
                  <a:pt x="0" y="87602"/>
                </a:lnTo>
                <a:close/>
              </a:path>
            </a:pathLst>
          </a:custGeom>
          <a:ln w="28574">
            <a:solidFill>
              <a:srgbClr val="00FFFF"/>
            </a:solidFill>
          </a:ln>
        </p:spPr>
        <p:txBody>
          <a:bodyPr wrap="square" lIns="0" tIns="0" rIns="0" bIns="0" rtlCol="0"/>
          <a:lstStyle/>
          <a:p>
            <a:endParaRPr/>
          </a:p>
        </p:txBody>
      </p:sp>
      <p:sp>
        <p:nvSpPr>
          <p:cNvPr id="6" name="object 6"/>
          <p:cNvSpPr txBox="1"/>
          <p:nvPr/>
        </p:nvSpPr>
        <p:spPr>
          <a:xfrm>
            <a:off x="4614316" y="1245823"/>
            <a:ext cx="2856865" cy="360680"/>
          </a:xfrm>
          <a:prstGeom prst="rect">
            <a:avLst/>
          </a:prstGeom>
        </p:spPr>
        <p:txBody>
          <a:bodyPr vert="horz" wrap="square" lIns="0" tIns="12700" rIns="0" bIns="0" rtlCol="0">
            <a:spAutoFit/>
          </a:bodyPr>
          <a:lstStyle/>
          <a:p>
            <a:pPr marL="12700">
              <a:lnSpc>
                <a:spcPct val="100000"/>
              </a:lnSpc>
              <a:spcBef>
                <a:spcPts val="100"/>
              </a:spcBef>
            </a:pPr>
            <a:r>
              <a:rPr sz="2200" spc="-160" dirty="0">
                <a:solidFill>
                  <a:srgbClr val="CC0000"/>
                </a:solidFill>
                <a:latin typeface="Arial Black"/>
                <a:cs typeface="Arial Black"/>
              </a:rPr>
              <a:t>3) </a:t>
            </a:r>
            <a:r>
              <a:rPr sz="2200" spc="-250" dirty="0">
                <a:solidFill>
                  <a:srgbClr val="CC0000"/>
                </a:solidFill>
                <a:latin typeface="Arial Black"/>
                <a:cs typeface="Arial Black"/>
              </a:rPr>
              <a:t>Sensor </a:t>
            </a:r>
            <a:r>
              <a:rPr sz="2200" spc="-229" dirty="0">
                <a:solidFill>
                  <a:srgbClr val="CC0000"/>
                </a:solidFill>
                <a:latin typeface="Arial Black"/>
                <a:cs typeface="Arial Black"/>
              </a:rPr>
              <a:t>Data</a:t>
            </a:r>
            <a:r>
              <a:rPr sz="2200" spc="-155" dirty="0">
                <a:solidFill>
                  <a:srgbClr val="CC0000"/>
                </a:solidFill>
                <a:latin typeface="Arial Black"/>
                <a:cs typeface="Arial Black"/>
              </a:rPr>
              <a:t> </a:t>
            </a:r>
            <a:r>
              <a:rPr sz="2200" spc="-275" dirty="0">
                <a:solidFill>
                  <a:srgbClr val="CC0000"/>
                </a:solidFill>
                <a:latin typeface="Arial Black"/>
                <a:cs typeface="Arial Black"/>
              </a:rPr>
              <a:t>Stream</a:t>
            </a:r>
            <a:endParaRPr sz="2200" dirty="0">
              <a:latin typeface="Arial Black"/>
              <a:cs typeface="Arial Black"/>
            </a:endParaRPr>
          </a:p>
        </p:txBody>
      </p:sp>
      <p:grpSp>
        <p:nvGrpSpPr>
          <p:cNvPr id="7" name="object 7"/>
          <p:cNvGrpSpPr/>
          <p:nvPr/>
        </p:nvGrpSpPr>
        <p:grpSpPr>
          <a:xfrm>
            <a:off x="463749" y="1709571"/>
            <a:ext cx="11728450" cy="5148580"/>
            <a:chOff x="463749" y="1709571"/>
            <a:chExt cx="11728450" cy="5148580"/>
          </a:xfrm>
        </p:grpSpPr>
        <p:sp>
          <p:nvSpPr>
            <p:cNvPr id="8" name="object 8"/>
            <p:cNvSpPr/>
            <p:nvPr/>
          </p:nvSpPr>
          <p:spPr>
            <a:xfrm>
              <a:off x="4372116" y="1709571"/>
              <a:ext cx="7819859" cy="5148289"/>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919294" y="4442216"/>
              <a:ext cx="1288415" cy="1238885"/>
            </a:xfrm>
            <a:custGeom>
              <a:avLst/>
              <a:gdLst/>
              <a:ahLst/>
              <a:cxnLst/>
              <a:rect l="l" t="t" r="r" b="b"/>
              <a:pathLst>
                <a:path w="1288414" h="1238885">
                  <a:moveTo>
                    <a:pt x="0" y="1238647"/>
                  </a:moveTo>
                  <a:lnTo>
                    <a:pt x="1288122" y="0"/>
                  </a:lnTo>
                </a:path>
              </a:pathLst>
            </a:custGeom>
            <a:ln w="38099">
              <a:solidFill>
                <a:srgbClr val="FFFFFF"/>
              </a:solidFill>
            </a:ln>
          </p:spPr>
          <p:txBody>
            <a:bodyPr wrap="square" lIns="0" tIns="0" rIns="0" bIns="0" rtlCol="0"/>
            <a:lstStyle/>
            <a:p>
              <a:endParaRPr/>
            </a:p>
          </p:txBody>
        </p:sp>
        <p:sp>
          <p:nvSpPr>
            <p:cNvPr id="10" name="object 10"/>
            <p:cNvSpPr/>
            <p:nvPr/>
          </p:nvSpPr>
          <p:spPr>
            <a:xfrm>
              <a:off x="4144766" y="4303341"/>
              <a:ext cx="206349" cy="20329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463749" y="1785771"/>
              <a:ext cx="3048893" cy="1643221"/>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1988196" y="3428993"/>
              <a:ext cx="0" cy="1223010"/>
            </a:xfrm>
            <a:custGeom>
              <a:avLst/>
              <a:gdLst/>
              <a:ahLst/>
              <a:cxnLst/>
              <a:rect l="l" t="t" r="r" b="b"/>
              <a:pathLst>
                <a:path h="1223010">
                  <a:moveTo>
                    <a:pt x="0" y="1222972"/>
                  </a:moveTo>
                  <a:lnTo>
                    <a:pt x="0" y="0"/>
                  </a:lnTo>
                </a:path>
              </a:pathLst>
            </a:custGeom>
            <a:ln w="28574">
              <a:solidFill>
                <a:srgbClr val="FFFFFF"/>
              </a:solidFill>
            </a:ln>
          </p:spPr>
          <p:txBody>
            <a:bodyPr wrap="square" lIns="0" tIns="0" rIns="0" bIns="0" rtlCol="0"/>
            <a:lstStyle/>
            <a:p>
              <a:endParaRPr/>
            </a:p>
          </p:txBody>
        </p:sp>
        <p:sp>
          <p:nvSpPr>
            <p:cNvPr id="13" name="object 13"/>
            <p:cNvSpPr/>
            <p:nvPr/>
          </p:nvSpPr>
          <p:spPr>
            <a:xfrm>
              <a:off x="1941773" y="4605528"/>
              <a:ext cx="92844" cy="116874"/>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1057085" y="4749765"/>
              <a:ext cx="1862208" cy="1862221"/>
            </a:xfrm>
            <a:prstGeom prst="rect">
              <a:avLst/>
            </a:prstGeom>
            <a:blipFill>
              <a:blip r:embed="rId6" cstate="print"/>
              <a:stretch>
                <a:fillRect/>
              </a:stretch>
            </a:blipFill>
          </p:spPr>
          <p:txBody>
            <a:bodyPr wrap="square" lIns="0" tIns="0" rIns="0" bIns="0" rtlCol="0"/>
            <a:lstStyle/>
            <a:p>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3B77D8"/>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32</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838200" y="433136"/>
            <a:ext cx="10515600" cy="1189541"/>
          </a:xfrm>
          <a:prstGeom prst="rect">
            <a:avLst/>
          </a:prstGeom>
        </p:spPr>
        <p:txBody>
          <a:bodyPr vert="horz" wrap="square" lIns="0" tIns="507477" rIns="0" bIns="0" rtlCol="0">
            <a:spAutoFit/>
          </a:bodyPr>
          <a:lstStyle/>
          <a:p>
            <a:pPr marL="12700">
              <a:lnSpc>
                <a:spcPct val="100000"/>
              </a:lnSpc>
              <a:spcBef>
                <a:spcPts val="100"/>
              </a:spcBef>
            </a:pPr>
            <a:r>
              <a:rPr lang="en-IN" spc="-645" dirty="0"/>
              <a:t>Innovators</a:t>
            </a:r>
            <a:endParaRPr spc="-645" dirty="0"/>
          </a:p>
        </p:txBody>
      </p:sp>
      <p:sp>
        <p:nvSpPr>
          <p:cNvPr id="8" name="object 8"/>
          <p:cNvSpPr txBox="1"/>
          <p:nvPr/>
        </p:nvSpPr>
        <p:spPr>
          <a:xfrm>
            <a:off x="429723" y="2278714"/>
            <a:ext cx="11126470" cy="3406125"/>
          </a:xfrm>
          <a:prstGeom prst="rect">
            <a:avLst/>
          </a:prstGeom>
        </p:spPr>
        <p:txBody>
          <a:bodyPr vert="horz" wrap="square" lIns="0" tIns="12700" rIns="0" bIns="0" rtlCol="0">
            <a:spAutoFit/>
          </a:bodyPr>
          <a:lstStyle/>
          <a:p>
            <a:pPr marL="12700" marR="5080">
              <a:lnSpc>
                <a:spcPct val="148800"/>
              </a:lnSpc>
              <a:spcBef>
                <a:spcPts val="100"/>
              </a:spcBef>
            </a:pPr>
            <a:r>
              <a:rPr sz="2100" b="1" spc="-5" dirty="0">
                <a:solidFill>
                  <a:schemeClr val="bg1"/>
                </a:solidFill>
                <a:latin typeface="Arial"/>
                <a:cs typeface="Arial"/>
              </a:rPr>
              <a:t>The concept is developed as per </a:t>
            </a:r>
            <a:r>
              <a:rPr sz="2100" b="1" dirty="0">
                <a:solidFill>
                  <a:schemeClr val="bg1"/>
                </a:solidFill>
                <a:latin typeface="Arial"/>
                <a:cs typeface="Arial"/>
              </a:rPr>
              <a:t>t</a:t>
            </a:r>
            <a:r>
              <a:rPr lang="en-IN" sz="2100" b="1" dirty="0">
                <a:solidFill>
                  <a:schemeClr val="bg1"/>
                </a:solidFill>
                <a:latin typeface="Arial"/>
                <a:cs typeface="Arial"/>
              </a:rPr>
              <a:t>he </a:t>
            </a:r>
            <a:r>
              <a:rPr lang="en-IN" sz="2400" b="1" i="0" dirty="0">
                <a:solidFill>
                  <a:schemeClr val="bg1"/>
                </a:solidFill>
                <a:effectLst/>
                <a:latin typeface="Quicksand"/>
              </a:rPr>
              <a:t>Amazon </a:t>
            </a:r>
            <a:r>
              <a:rPr lang="en-IN" sz="2400" b="1" i="0" dirty="0" err="1">
                <a:solidFill>
                  <a:schemeClr val="bg1"/>
                </a:solidFill>
                <a:effectLst/>
                <a:latin typeface="Quicksand"/>
              </a:rPr>
              <a:t>Smbhav</a:t>
            </a:r>
            <a:r>
              <a:rPr lang="en-IN" sz="2400" b="1" i="0" dirty="0">
                <a:solidFill>
                  <a:schemeClr val="bg1"/>
                </a:solidFill>
                <a:effectLst/>
                <a:latin typeface="Quicksand"/>
              </a:rPr>
              <a:t> Hackathon</a:t>
            </a:r>
            <a:r>
              <a:rPr sz="2100" b="1" dirty="0">
                <a:solidFill>
                  <a:schemeClr val="bg1"/>
                </a:solidFill>
                <a:latin typeface="Arial"/>
                <a:cs typeface="Arial"/>
              </a:rPr>
              <a:t>, thus a </a:t>
            </a:r>
            <a:r>
              <a:rPr sz="2100" b="1" spc="-5" dirty="0">
                <a:solidFill>
                  <a:schemeClr val="bg1"/>
                </a:solidFill>
                <a:latin typeface="Arial"/>
                <a:cs typeface="Arial"/>
              </a:rPr>
              <a:t>working Hardware prototype has been  developed which is able </a:t>
            </a:r>
            <a:r>
              <a:rPr sz="2100" b="1" dirty="0">
                <a:solidFill>
                  <a:schemeClr val="bg1"/>
                </a:solidFill>
                <a:latin typeface="Arial"/>
                <a:cs typeface="Arial"/>
              </a:rPr>
              <a:t>to </a:t>
            </a:r>
            <a:r>
              <a:rPr sz="2100" b="1" spc="-5" dirty="0">
                <a:solidFill>
                  <a:schemeClr val="bg1"/>
                </a:solidFill>
                <a:latin typeface="Arial"/>
                <a:cs typeface="Arial"/>
              </a:rPr>
              <a:t>publish/stream data </a:t>
            </a:r>
            <a:r>
              <a:rPr sz="2100" b="1" dirty="0">
                <a:solidFill>
                  <a:schemeClr val="bg1"/>
                </a:solidFill>
                <a:latin typeface="Arial"/>
                <a:cs typeface="Arial"/>
              </a:rPr>
              <a:t>from </a:t>
            </a:r>
            <a:r>
              <a:rPr sz="2100" b="1" spc="-5" dirty="0">
                <a:solidFill>
                  <a:schemeClr val="bg1"/>
                </a:solidFill>
                <a:latin typeface="Arial"/>
                <a:cs typeface="Arial"/>
              </a:rPr>
              <a:t>sensors </a:t>
            </a:r>
            <a:r>
              <a:rPr sz="2100" b="1" dirty="0">
                <a:solidFill>
                  <a:schemeClr val="bg1"/>
                </a:solidFill>
                <a:latin typeface="Arial"/>
                <a:cs typeface="Arial"/>
              </a:rPr>
              <a:t>to the </a:t>
            </a:r>
            <a:r>
              <a:rPr sz="2100" b="1" spc="-15" dirty="0">
                <a:solidFill>
                  <a:schemeClr val="bg1"/>
                </a:solidFill>
                <a:latin typeface="Arial"/>
                <a:cs typeface="Arial"/>
              </a:rPr>
              <a:t>Web </a:t>
            </a:r>
            <a:r>
              <a:rPr sz="2100" b="1" spc="-5" dirty="0">
                <a:solidFill>
                  <a:schemeClr val="bg1"/>
                </a:solidFill>
                <a:latin typeface="Arial"/>
                <a:cs typeface="Arial"/>
              </a:rPr>
              <a:t>Server by PHP  POST </a:t>
            </a:r>
            <a:r>
              <a:rPr sz="2100" b="1" dirty="0">
                <a:solidFill>
                  <a:schemeClr val="bg1"/>
                </a:solidFill>
                <a:latin typeface="Arial"/>
                <a:cs typeface="Arial"/>
              </a:rPr>
              <a:t>Method, </a:t>
            </a:r>
            <a:r>
              <a:rPr sz="2100" b="1" spc="-5" dirty="0">
                <a:solidFill>
                  <a:schemeClr val="bg1"/>
                </a:solidFill>
                <a:latin typeface="Arial"/>
                <a:cs typeface="Arial"/>
              </a:rPr>
              <a:t>and </a:t>
            </a:r>
            <a:r>
              <a:rPr sz="2100" b="1" dirty="0">
                <a:solidFill>
                  <a:schemeClr val="bg1"/>
                </a:solidFill>
                <a:latin typeface="Arial"/>
                <a:cs typeface="Arial"/>
              </a:rPr>
              <a:t>then </a:t>
            </a:r>
            <a:r>
              <a:rPr sz="2100" b="1" spc="-5" dirty="0">
                <a:solidFill>
                  <a:schemeClr val="bg1"/>
                </a:solidFill>
                <a:latin typeface="Arial"/>
                <a:cs typeface="Arial"/>
              </a:rPr>
              <a:t>it is stored in </a:t>
            </a:r>
            <a:r>
              <a:rPr sz="2100" b="1" dirty="0">
                <a:solidFill>
                  <a:schemeClr val="bg1"/>
                </a:solidFill>
                <a:latin typeface="Arial"/>
                <a:cs typeface="Arial"/>
              </a:rPr>
              <a:t>MariaDB </a:t>
            </a:r>
            <a:r>
              <a:rPr sz="2100" b="1" spc="-5" dirty="0">
                <a:solidFill>
                  <a:schemeClr val="bg1"/>
                </a:solidFill>
                <a:latin typeface="Arial"/>
                <a:cs typeface="Arial"/>
              </a:rPr>
              <a:t>Database and </a:t>
            </a:r>
            <a:r>
              <a:rPr sz="2100" b="1" dirty="0">
                <a:solidFill>
                  <a:schemeClr val="bg1"/>
                </a:solidFill>
                <a:latin typeface="Arial"/>
                <a:cs typeface="Arial"/>
              </a:rPr>
              <a:t>then the </a:t>
            </a:r>
            <a:r>
              <a:rPr sz="2100" b="1" spc="-5" dirty="0">
                <a:solidFill>
                  <a:schemeClr val="bg1"/>
                </a:solidFill>
                <a:latin typeface="Arial"/>
                <a:cs typeface="Arial"/>
              </a:rPr>
              <a:t>data is monitored  by </a:t>
            </a:r>
            <a:r>
              <a:rPr sz="2100" b="1" dirty="0">
                <a:solidFill>
                  <a:schemeClr val="bg1"/>
                </a:solidFill>
                <a:latin typeface="Arial"/>
                <a:cs typeface="Arial"/>
              </a:rPr>
              <a:t>the </a:t>
            </a:r>
            <a:r>
              <a:rPr lang="en-IN" sz="2100" b="1" spc="-5" dirty="0">
                <a:solidFill>
                  <a:schemeClr val="bg1"/>
                </a:solidFill>
                <a:latin typeface="Arial"/>
                <a:cs typeface="Arial"/>
              </a:rPr>
              <a:t>Innovators</a:t>
            </a:r>
            <a:r>
              <a:rPr sz="2100" b="1" spc="-5" dirty="0">
                <a:solidFill>
                  <a:schemeClr val="bg1"/>
                </a:solidFill>
                <a:latin typeface="Arial"/>
                <a:cs typeface="Arial"/>
              </a:rPr>
              <a:t> Systems Dashboard. </a:t>
            </a:r>
            <a:r>
              <a:rPr sz="2100" b="1" spc="-15" dirty="0">
                <a:solidFill>
                  <a:schemeClr val="bg1"/>
                </a:solidFill>
                <a:latin typeface="Arial"/>
                <a:cs typeface="Arial"/>
              </a:rPr>
              <a:t>Moreover, </a:t>
            </a:r>
            <a:r>
              <a:rPr sz="2100" b="1" dirty="0">
                <a:solidFill>
                  <a:schemeClr val="bg1"/>
                </a:solidFill>
                <a:latin typeface="Arial"/>
                <a:cs typeface="Arial"/>
              </a:rPr>
              <a:t>the </a:t>
            </a:r>
            <a:r>
              <a:rPr sz="2100" b="1" spc="-5" dirty="0">
                <a:solidFill>
                  <a:schemeClr val="bg1"/>
                </a:solidFill>
                <a:latin typeface="Arial"/>
                <a:cs typeface="Arial"/>
              </a:rPr>
              <a:t>entire System consisting of all </a:t>
            </a:r>
            <a:r>
              <a:rPr sz="2100" b="1" dirty="0">
                <a:solidFill>
                  <a:schemeClr val="bg1"/>
                </a:solidFill>
                <a:latin typeface="Arial"/>
                <a:cs typeface="Arial"/>
              </a:rPr>
              <a:t>the  </a:t>
            </a:r>
            <a:r>
              <a:rPr sz="2100" b="1" spc="-5" dirty="0">
                <a:solidFill>
                  <a:schemeClr val="bg1"/>
                </a:solidFill>
                <a:latin typeface="Arial"/>
                <a:cs typeface="Arial"/>
              </a:rPr>
              <a:t>sensors require </a:t>
            </a:r>
            <a:r>
              <a:rPr sz="2100" b="1" dirty="0">
                <a:solidFill>
                  <a:schemeClr val="bg1"/>
                </a:solidFill>
                <a:latin typeface="Arial"/>
                <a:cs typeface="Arial"/>
              </a:rPr>
              <a:t>for a </a:t>
            </a:r>
            <a:r>
              <a:rPr sz="2100" b="1" spc="-5" dirty="0">
                <a:solidFill>
                  <a:schemeClr val="bg1"/>
                </a:solidFill>
                <a:latin typeface="Arial"/>
                <a:cs typeface="Arial"/>
              </a:rPr>
              <a:t>proper water </a:t>
            </a:r>
            <a:r>
              <a:rPr sz="2100" b="1" dirty="0">
                <a:solidFill>
                  <a:schemeClr val="bg1"/>
                </a:solidFill>
                <a:latin typeface="Arial"/>
                <a:cs typeface="Arial"/>
              </a:rPr>
              <a:t>test, </a:t>
            </a:r>
            <a:r>
              <a:rPr sz="2100" b="1" spc="-5" dirty="0">
                <a:solidFill>
                  <a:schemeClr val="bg1"/>
                </a:solidFill>
                <a:latin typeface="Arial"/>
                <a:cs typeface="Arial"/>
              </a:rPr>
              <a:t>near </a:t>
            </a:r>
            <a:r>
              <a:rPr sz="2100" b="1" dirty="0">
                <a:solidFill>
                  <a:schemeClr val="bg1"/>
                </a:solidFill>
                <a:latin typeface="Arial"/>
                <a:cs typeface="Arial"/>
              </a:rPr>
              <a:t>to the </a:t>
            </a:r>
            <a:r>
              <a:rPr sz="2100" b="1" spc="-5" dirty="0">
                <a:solidFill>
                  <a:schemeClr val="bg1"/>
                </a:solidFill>
                <a:latin typeface="Arial"/>
                <a:cs typeface="Arial"/>
              </a:rPr>
              <a:t>product stage can be developed  once </a:t>
            </a:r>
            <a:r>
              <a:rPr sz="2100" b="1" dirty="0">
                <a:solidFill>
                  <a:schemeClr val="bg1"/>
                </a:solidFill>
                <a:latin typeface="Arial"/>
                <a:cs typeface="Arial"/>
              </a:rPr>
              <a:t>this </a:t>
            </a:r>
            <a:r>
              <a:rPr sz="2100" b="1" spc="-5" dirty="0">
                <a:solidFill>
                  <a:schemeClr val="bg1"/>
                </a:solidFill>
                <a:latin typeface="Arial"/>
                <a:cs typeface="Arial"/>
              </a:rPr>
              <a:t>Idea is approved by </a:t>
            </a:r>
            <a:r>
              <a:rPr sz="2100" b="1" dirty="0">
                <a:solidFill>
                  <a:schemeClr val="bg1"/>
                </a:solidFill>
                <a:latin typeface="Arial"/>
                <a:cs typeface="Arial"/>
              </a:rPr>
              <a:t>the </a:t>
            </a:r>
            <a:r>
              <a:rPr sz="2100" b="1" spc="-5" dirty="0">
                <a:solidFill>
                  <a:schemeClr val="bg1"/>
                </a:solidFill>
                <a:latin typeface="Arial"/>
                <a:cs typeface="Arial"/>
              </a:rPr>
              <a:t>respective</a:t>
            </a:r>
            <a:r>
              <a:rPr sz="2100" b="1" spc="-45" dirty="0">
                <a:solidFill>
                  <a:schemeClr val="bg1"/>
                </a:solidFill>
                <a:latin typeface="Arial"/>
                <a:cs typeface="Arial"/>
              </a:rPr>
              <a:t> </a:t>
            </a:r>
            <a:r>
              <a:rPr sz="2100" b="1" spc="-20" dirty="0">
                <a:solidFill>
                  <a:schemeClr val="bg1"/>
                </a:solidFill>
                <a:latin typeface="Arial"/>
                <a:cs typeface="Arial"/>
              </a:rPr>
              <a:t>authority.</a:t>
            </a:r>
            <a:endParaRPr sz="2100" dirty="0">
              <a:solidFill>
                <a:schemeClr val="bg1"/>
              </a:solidFill>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33</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838200" y="433136"/>
            <a:ext cx="10515600" cy="1189541"/>
          </a:xfrm>
          <a:prstGeom prst="rect">
            <a:avLst/>
          </a:prstGeom>
        </p:spPr>
        <p:txBody>
          <a:bodyPr vert="horz" wrap="square" lIns="0" tIns="507477" rIns="0" bIns="0" rtlCol="0">
            <a:spAutoFit/>
          </a:bodyPr>
          <a:lstStyle/>
          <a:p>
            <a:pPr marL="12700">
              <a:lnSpc>
                <a:spcPct val="100000"/>
              </a:lnSpc>
              <a:spcBef>
                <a:spcPts val="100"/>
              </a:spcBef>
            </a:pPr>
            <a:r>
              <a:rPr lang="en-IN" spc="-645" dirty="0"/>
              <a:t>Innovators</a:t>
            </a:r>
            <a:endParaRPr spc="-645" dirty="0"/>
          </a:p>
        </p:txBody>
      </p:sp>
      <p:grpSp>
        <p:nvGrpSpPr>
          <p:cNvPr id="8" name="object 8"/>
          <p:cNvGrpSpPr/>
          <p:nvPr/>
        </p:nvGrpSpPr>
        <p:grpSpPr>
          <a:xfrm>
            <a:off x="2741869" y="0"/>
            <a:ext cx="9464675" cy="1854200"/>
            <a:chOff x="2741869" y="0"/>
            <a:chExt cx="9464675" cy="1854200"/>
          </a:xfrm>
        </p:grpSpPr>
        <p:sp>
          <p:nvSpPr>
            <p:cNvPr id="9" name="object 9"/>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grpSp>
      <p:sp>
        <p:nvSpPr>
          <p:cNvPr id="11" name="object 11"/>
          <p:cNvSpPr txBox="1"/>
          <p:nvPr/>
        </p:nvSpPr>
        <p:spPr>
          <a:xfrm>
            <a:off x="9975543" y="1109320"/>
            <a:ext cx="1484630" cy="360680"/>
          </a:xfrm>
          <a:prstGeom prst="rect">
            <a:avLst/>
          </a:prstGeom>
        </p:spPr>
        <p:txBody>
          <a:bodyPr vert="horz" wrap="square" lIns="0" tIns="12700" rIns="0" bIns="0" rtlCol="0">
            <a:spAutoFit/>
          </a:bodyPr>
          <a:lstStyle/>
          <a:p>
            <a:pPr marL="12700">
              <a:lnSpc>
                <a:spcPct val="100000"/>
              </a:lnSpc>
              <a:spcBef>
                <a:spcPts val="100"/>
              </a:spcBef>
            </a:pPr>
            <a:r>
              <a:rPr sz="2200" b="1" spc="-35" dirty="0">
                <a:latin typeface="Arial"/>
                <a:cs typeface="Arial"/>
              </a:rPr>
              <a:t>BACK-END</a:t>
            </a:r>
            <a:endParaRPr sz="2200">
              <a:latin typeface="Arial"/>
              <a:cs typeface="Arial"/>
            </a:endParaRPr>
          </a:p>
        </p:txBody>
      </p:sp>
      <p:sp>
        <p:nvSpPr>
          <p:cNvPr id="12" name="object 12"/>
          <p:cNvSpPr/>
          <p:nvPr/>
        </p:nvSpPr>
        <p:spPr>
          <a:xfrm>
            <a:off x="654898" y="1709571"/>
            <a:ext cx="10888878" cy="3991491"/>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3376768" y="5828938"/>
            <a:ext cx="4746625" cy="662305"/>
          </a:xfrm>
          <a:custGeom>
            <a:avLst/>
            <a:gdLst/>
            <a:ahLst/>
            <a:cxnLst/>
            <a:rect l="l" t="t" r="r" b="b"/>
            <a:pathLst>
              <a:path w="4746625" h="662304">
                <a:moveTo>
                  <a:pt x="0" y="110349"/>
                </a:moveTo>
                <a:lnTo>
                  <a:pt x="8671" y="67394"/>
                </a:lnTo>
                <a:lnTo>
                  <a:pt x="32318" y="32318"/>
                </a:lnTo>
                <a:lnTo>
                  <a:pt x="67394" y="8671"/>
                </a:lnTo>
                <a:lnTo>
                  <a:pt x="110349" y="0"/>
                </a:lnTo>
                <a:lnTo>
                  <a:pt x="4636240" y="0"/>
                </a:lnTo>
                <a:lnTo>
                  <a:pt x="4678468" y="8399"/>
                </a:lnTo>
                <a:lnTo>
                  <a:pt x="4714265" y="32324"/>
                </a:lnTo>
                <a:lnTo>
                  <a:pt x="4738190" y="68121"/>
                </a:lnTo>
                <a:lnTo>
                  <a:pt x="4746590" y="110349"/>
                </a:lnTo>
                <a:lnTo>
                  <a:pt x="4746590" y="551748"/>
                </a:lnTo>
                <a:lnTo>
                  <a:pt x="4737919" y="594704"/>
                </a:lnTo>
                <a:lnTo>
                  <a:pt x="4714271" y="629779"/>
                </a:lnTo>
                <a:lnTo>
                  <a:pt x="4679196" y="653427"/>
                </a:lnTo>
                <a:lnTo>
                  <a:pt x="4636240" y="662098"/>
                </a:lnTo>
                <a:lnTo>
                  <a:pt x="110349" y="662098"/>
                </a:lnTo>
                <a:lnTo>
                  <a:pt x="67394" y="653427"/>
                </a:lnTo>
                <a:lnTo>
                  <a:pt x="32318" y="629779"/>
                </a:lnTo>
                <a:lnTo>
                  <a:pt x="8671" y="594704"/>
                </a:lnTo>
                <a:lnTo>
                  <a:pt x="0" y="551748"/>
                </a:lnTo>
                <a:lnTo>
                  <a:pt x="0" y="110349"/>
                </a:lnTo>
                <a:close/>
              </a:path>
            </a:pathLst>
          </a:custGeom>
          <a:ln w="28574">
            <a:solidFill>
              <a:srgbClr val="00FFFF"/>
            </a:solidFill>
          </a:ln>
        </p:spPr>
        <p:txBody>
          <a:bodyPr wrap="square" lIns="0" tIns="0" rIns="0" bIns="0" rtlCol="0"/>
          <a:lstStyle/>
          <a:p>
            <a:endParaRPr/>
          </a:p>
        </p:txBody>
      </p:sp>
      <p:sp>
        <p:nvSpPr>
          <p:cNvPr id="14" name="object 14"/>
          <p:cNvSpPr txBox="1"/>
          <p:nvPr/>
        </p:nvSpPr>
        <p:spPr>
          <a:xfrm>
            <a:off x="3637386" y="5890785"/>
            <a:ext cx="4328160" cy="360680"/>
          </a:xfrm>
          <a:prstGeom prst="rect">
            <a:avLst/>
          </a:prstGeom>
        </p:spPr>
        <p:txBody>
          <a:bodyPr vert="horz" wrap="square" lIns="0" tIns="12700" rIns="0" bIns="0" rtlCol="0">
            <a:spAutoFit/>
          </a:bodyPr>
          <a:lstStyle/>
          <a:p>
            <a:pPr marL="12700">
              <a:lnSpc>
                <a:spcPct val="100000"/>
              </a:lnSpc>
              <a:spcBef>
                <a:spcPts val="100"/>
              </a:spcBef>
            </a:pPr>
            <a:r>
              <a:rPr sz="2200" b="1" spc="-20" dirty="0">
                <a:solidFill>
                  <a:srgbClr val="FFFFFF"/>
                </a:solidFill>
                <a:latin typeface="Arial"/>
                <a:cs typeface="Arial"/>
              </a:rPr>
              <a:t>MCU </a:t>
            </a:r>
            <a:r>
              <a:rPr sz="2200" b="1" spc="-35" dirty="0">
                <a:solidFill>
                  <a:srgbClr val="FFFFFF"/>
                </a:solidFill>
                <a:latin typeface="Arial"/>
                <a:cs typeface="Arial"/>
              </a:rPr>
              <a:t>Programming(Arduino</a:t>
            </a:r>
            <a:r>
              <a:rPr sz="2200" b="1" spc="-75" dirty="0">
                <a:solidFill>
                  <a:srgbClr val="FFFFFF"/>
                </a:solidFill>
                <a:latin typeface="Arial"/>
                <a:cs typeface="Arial"/>
              </a:rPr>
              <a:t> </a:t>
            </a:r>
            <a:r>
              <a:rPr sz="2200" b="1" dirty="0">
                <a:solidFill>
                  <a:srgbClr val="FFFFFF"/>
                </a:solidFill>
                <a:latin typeface="Arial"/>
                <a:cs typeface="Arial"/>
              </a:rPr>
              <a:t>C++)</a:t>
            </a:r>
            <a:endParaRPr sz="220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34</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838200" y="433136"/>
            <a:ext cx="10515600" cy="1189541"/>
          </a:xfrm>
          <a:prstGeom prst="rect">
            <a:avLst/>
          </a:prstGeom>
        </p:spPr>
        <p:txBody>
          <a:bodyPr vert="horz" wrap="square" lIns="0" tIns="507477" rIns="0" bIns="0" rtlCol="0">
            <a:spAutoFit/>
          </a:bodyPr>
          <a:lstStyle/>
          <a:p>
            <a:pPr marL="12700">
              <a:lnSpc>
                <a:spcPct val="100000"/>
              </a:lnSpc>
              <a:spcBef>
                <a:spcPts val="100"/>
              </a:spcBef>
            </a:pPr>
            <a:r>
              <a:rPr lang="en-IN" spc="-645" dirty="0"/>
              <a:t>Innovators</a:t>
            </a:r>
            <a:endParaRPr spc="-645" dirty="0"/>
          </a:p>
        </p:txBody>
      </p:sp>
      <p:grpSp>
        <p:nvGrpSpPr>
          <p:cNvPr id="8" name="object 8"/>
          <p:cNvGrpSpPr/>
          <p:nvPr/>
        </p:nvGrpSpPr>
        <p:grpSpPr>
          <a:xfrm>
            <a:off x="2741869" y="0"/>
            <a:ext cx="9464675" cy="1854200"/>
            <a:chOff x="2741869" y="0"/>
            <a:chExt cx="9464675" cy="1854200"/>
          </a:xfrm>
        </p:grpSpPr>
        <p:sp>
          <p:nvSpPr>
            <p:cNvPr id="9" name="object 9"/>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grpSp>
      <p:sp>
        <p:nvSpPr>
          <p:cNvPr id="11" name="object 11"/>
          <p:cNvSpPr txBox="1"/>
          <p:nvPr/>
        </p:nvSpPr>
        <p:spPr>
          <a:xfrm>
            <a:off x="9975543" y="1109320"/>
            <a:ext cx="1484630" cy="360680"/>
          </a:xfrm>
          <a:prstGeom prst="rect">
            <a:avLst/>
          </a:prstGeom>
        </p:spPr>
        <p:txBody>
          <a:bodyPr vert="horz" wrap="square" lIns="0" tIns="12700" rIns="0" bIns="0" rtlCol="0">
            <a:spAutoFit/>
          </a:bodyPr>
          <a:lstStyle/>
          <a:p>
            <a:pPr marL="12700">
              <a:lnSpc>
                <a:spcPct val="100000"/>
              </a:lnSpc>
              <a:spcBef>
                <a:spcPts val="100"/>
              </a:spcBef>
            </a:pPr>
            <a:r>
              <a:rPr sz="2200" b="1" spc="-35" dirty="0">
                <a:latin typeface="Arial"/>
                <a:cs typeface="Arial"/>
              </a:rPr>
              <a:t>BACK-END</a:t>
            </a:r>
            <a:endParaRPr sz="2200">
              <a:latin typeface="Arial"/>
              <a:cs typeface="Arial"/>
            </a:endParaRPr>
          </a:p>
        </p:txBody>
      </p:sp>
      <p:sp>
        <p:nvSpPr>
          <p:cNvPr id="12" name="object 12"/>
          <p:cNvSpPr/>
          <p:nvPr/>
        </p:nvSpPr>
        <p:spPr>
          <a:xfrm>
            <a:off x="7769534" y="3934817"/>
            <a:ext cx="4422775" cy="662305"/>
          </a:xfrm>
          <a:custGeom>
            <a:avLst/>
            <a:gdLst/>
            <a:ahLst/>
            <a:cxnLst/>
            <a:rect l="l" t="t" r="r" b="b"/>
            <a:pathLst>
              <a:path w="4422775" h="662304">
                <a:moveTo>
                  <a:pt x="0" y="110349"/>
                </a:moveTo>
                <a:lnTo>
                  <a:pt x="8671" y="67394"/>
                </a:lnTo>
                <a:lnTo>
                  <a:pt x="32318" y="32318"/>
                </a:lnTo>
                <a:lnTo>
                  <a:pt x="67394" y="8671"/>
                </a:lnTo>
                <a:lnTo>
                  <a:pt x="110349" y="0"/>
                </a:lnTo>
                <a:lnTo>
                  <a:pt x="4312241" y="0"/>
                </a:lnTo>
                <a:lnTo>
                  <a:pt x="4354469" y="8399"/>
                </a:lnTo>
                <a:lnTo>
                  <a:pt x="4390266" y="32324"/>
                </a:lnTo>
                <a:lnTo>
                  <a:pt x="4414191" y="68121"/>
                </a:lnTo>
                <a:lnTo>
                  <a:pt x="4422591" y="110349"/>
                </a:lnTo>
                <a:lnTo>
                  <a:pt x="4422591" y="551748"/>
                </a:lnTo>
                <a:lnTo>
                  <a:pt x="4413920" y="594704"/>
                </a:lnTo>
                <a:lnTo>
                  <a:pt x="4390272" y="629779"/>
                </a:lnTo>
                <a:lnTo>
                  <a:pt x="4355196" y="653427"/>
                </a:lnTo>
                <a:lnTo>
                  <a:pt x="4312241" y="662098"/>
                </a:lnTo>
                <a:lnTo>
                  <a:pt x="110349" y="662098"/>
                </a:lnTo>
                <a:lnTo>
                  <a:pt x="67394" y="653427"/>
                </a:lnTo>
                <a:lnTo>
                  <a:pt x="32318" y="629779"/>
                </a:lnTo>
                <a:lnTo>
                  <a:pt x="8671" y="594704"/>
                </a:lnTo>
                <a:lnTo>
                  <a:pt x="0" y="551748"/>
                </a:lnTo>
                <a:lnTo>
                  <a:pt x="0" y="110349"/>
                </a:lnTo>
                <a:close/>
              </a:path>
            </a:pathLst>
          </a:custGeom>
          <a:ln w="28574">
            <a:solidFill>
              <a:srgbClr val="00FFFF"/>
            </a:solidFill>
          </a:ln>
        </p:spPr>
        <p:txBody>
          <a:bodyPr wrap="square" lIns="0" tIns="0" rIns="0" bIns="0" rtlCol="0"/>
          <a:lstStyle/>
          <a:p>
            <a:endParaRPr/>
          </a:p>
        </p:txBody>
      </p:sp>
      <p:sp>
        <p:nvSpPr>
          <p:cNvPr id="13" name="object 13"/>
          <p:cNvSpPr txBox="1"/>
          <p:nvPr/>
        </p:nvSpPr>
        <p:spPr>
          <a:xfrm>
            <a:off x="8428766" y="4040998"/>
            <a:ext cx="3509645" cy="299720"/>
          </a:xfrm>
          <a:prstGeom prst="rect">
            <a:avLst/>
          </a:prstGeom>
        </p:spPr>
        <p:txBody>
          <a:bodyPr vert="horz" wrap="square" lIns="0" tIns="12700" rIns="0" bIns="0" rtlCol="0">
            <a:spAutoFit/>
          </a:bodyPr>
          <a:lstStyle/>
          <a:p>
            <a:pPr marL="12700">
              <a:lnSpc>
                <a:spcPct val="100000"/>
              </a:lnSpc>
              <a:spcBef>
                <a:spcPts val="100"/>
              </a:spcBef>
            </a:pPr>
            <a:r>
              <a:rPr sz="1800" b="1" spc="-60" dirty="0">
                <a:solidFill>
                  <a:srgbClr val="FFFFFF"/>
                </a:solidFill>
                <a:latin typeface="Arial"/>
                <a:cs typeface="Arial"/>
              </a:rPr>
              <a:t>DATABASE </a:t>
            </a:r>
            <a:r>
              <a:rPr sz="1800" b="1" spc="-65" dirty="0">
                <a:solidFill>
                  <a:srgbClr val="FFFFFF"/>
                </a:solidFill>
                <a:latin typeface="Arial"/>
                <a:cs typeface="Arial"/>
              </a:rPr>
              <a:t>STORAGE</a:t>
            </a:r>
            <a:r>
              <a:rPr sz="1800" b="1" spc="-40" dirty="0">
                <a:solidFill>
                  <a:srgbClr val="FFFFFF"/>
                </a:solidFill>
                <a:latin typeface="Arial"/>
                <a:cs typeface="Arial"/>
              </a:rPr>
              <a:t> </a:t>
            </a:r>
            <a:r>
              <a:rPr sz="1800" b="1" spc="-5" dirty="0">
                <a:solidFill>
                  <a:srgbClr val="FFFFFF"/>
                </a:solidFill>
                <a:latin typeface="Arial"/>
                <a:cs typeface="Arial"/>
              </a:rPr>
              <a:t>(MariaDB)</a:t>
            </a:r>
            <a:endParaRPr sz="1800">
              <a:latin typeface="Arial"/>
              <a:cs typeface="Arial"/>
            </a:endParaRPr>
          </a:p>
        </p:txBody>
      </p:sp>
      <p:sp>
        <p:nvSpPr>
          <p:cNvPr id="14" name="object 14"/>
          <p:cNvSpPr/>
          <p:nvPr/>
        </p:nvSpPr>
        <p:spPr>
          <a:xfrm>
            <a:off x="0" y="1709571"/>
            <a:ext cx="8264108" cy="5148289"/>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35</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838200" y="433136"/>
            <a:ext cx="10515600" cy="1189541"/>
          </a:xfrm>
          <a:prstGeom prst="rect">
            <a:avLst/>
          </a:prstGeom>
        </p:spPr>
        <p:txBody>
          <a:bodyPr vert="horz" wrap="square" lIns="0" tIns="507477" rIns="0" bIns="0" rtlCol="0">
            <a:spAutoFit/>
          </a:bodyPr>
          <a:lstStyle/>
          <a:p>
            <a:pPr marL="12700">
              <a:lnSpc>
                <a:spcPct val="100000"/>
              </a:lnSpc>
              <a:spcBef>
                <a:spcPts val="100"/>
              </a:spcBef>
            </a:pPr>
            <a:r>
              <a:rPr lang="en-IN" spc="-645" dirty="0"/>
              <a:t>Innovators</a:t>
            </a:r>
            <a:endParaRPr spc="-645" dirty="0"/>
          </a:p>
        </p:txBody>
      </p:sp>
      <p:grpSp>
        <p:nvGrpSpPr>
          <p:cNvPr id="8" name="object 8"/>
          <p:cNvGrpSpPr/>
          <p:nvPr/>
        </p:nvGrpSpPr>
        <p:grpSpPr>
          <a:xfrm>
            <a:off x="2741869" y="0"/>
            <a:ext cx="9464675" cy="1854200"/>
            <a:chOff x="2741869" y="0"/>
            <a:chExt cx="9464675" cy="1854200"/>
          </a:xfrm>
        </p:grpSpPr>
        <p:sp>
          <p:nvSpPr>
            <p:cNvPr id="9" name="object 9"/>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grpSp>
      <p:sp>
        <p:nvSpPr>
          <p:cNvPr id="11" name="object 11"/>
          <p:cNvSpPr txBox="1"/>
          <p:nvPr/>
        </p:nvSpPr>
        <p:spPr>
          <a:xfrm>
            <a:off x="9975543" y="1109320"/>
            <a:ext cx="1484630" cy="360680"/>
          </a:xfrm>
          <a:prstGeom prst="rect">
            <a:avLst/>
          </a:prstGeom>
        </p:spPr>
        <p:txBody>
          <a:bodyPr vert="horz" wrap="square" lIns="0" tIns="12700" rIns="0" bIns="0" rtlCol="0">
            <a:spAutoFit/>
          </a:bodyPr>
          <a:lstStyle/>
          <a:p>
            <a:pPr marL="12700">
              <a:lnSpc>
                <a:spcPct val="100000"/>
              </a:lnSpc>
              <a:spcBef>
                <a:spcPts val="100"/>
              </a:spcBef>
            </a:pPr>
            <a:r>
              <a:rPr sz="2200" b="1" spc="-35" dirty="0">
                <a:latin typeface="Arial"/>
                <a:cs typeface="Arial"/>
              </a:rPr>
              <a:t>BACK-END</a:t>
            </a:r>
            <a:endParaRPr sz="2200">
              <a:latin typeface="Arial"/>
              <a:cs typeface="Arial"/>
            </a:endParaRPr>
          </a:p>
        </p:txBody>
      </p:sp>
      <p:sp>
        <p:nvSpPr>
          <p:cNvPr id="12" name="object 12"/>
          <p:cNvSpPr/>
          <p:nvPr/>
        </p:nvSpPr>
        <p:spPr>
          <a:xfrm>
            <a:off x="442924" y="5873863"/>
            <a:ext cx="11451590" cy="845819"/>
          </a:xfrm>
          <a:custGeom>
            <a:avLst/>
            <a:gdLst/>
            <a:ahLst/>
            <a:cxnLst/>
            <a:rect l="l" t="t" r="r" b="b"/>
            <a:pathLst>
              <a:path w="11451590" h="845820">
                <a:moveTo>
                  <a:pt x="0" y="140949"/>
                </a:moveTo>
                <a:lnTo>
                  <a:pt x="7185" y="96396"/>
                </a:lnTo>
                <a:lnTo>
                  <a:pt x="27195" y="57704"/>
                </a:lnTo>
                <a:lnTo>
                  <a:pt x="57708" y="27193"/>
                </a:lnTo>
                <a:lnTo>
                  <a:pt x="96400" y="7185"/>
                </a:lnTo>
                <a:lnTo>
                  <a:pt x="140952" y="0"/>
                </a:lnTo>
                <a:lnTo>
                  <a:pt x="11310627" y="0"/>
                </a:lnTo>
                <a:lnTo>
                  <a:pt x="11364561" y="10728"/>
                </a:lnTo>
                <a:lnTo>
                  <a:pt x="11410302" y="41274"/>
                </a:lnTo>
                <a:lnTo>
                  <a:pt x="11440848" y="87015"/>
                </a:lnTo>
                <a:lnTo>
                  <a:pt x="11451576" y="140949"/>
                </a:lnTo>
                <a:lnTo>
                  <a:pt x="11451576" y="704748"/>
                </a:lnTo>
                <a:lnTo>
                  <a:pt x="11444391" y="749301"/>
                </a:lnTo>
                <a:lnTo>
                  <a:pt x="11424383" y="787994"/>
                </a:lnTo>
                <a:lnTo>
                  <a:pt x="11393872" y="818504"/>
                </a:lnTo>
                <a:lnTo>
                  <a:pt x="11355180" y="838513"/>
                </a:lnTo>
                <a:lnTo>
                  <a:pt x="11310627" y="845698"/>
                </a:lnTo>
                <a:lnTo>
                  <a:pt x="140952" y="845698"/>
                </a:lnTo>
                <a:lnTo>
                  <a:pt x="96400" y="838513"/>
                </a:lnTo>
                <a:lnTo>
                  <a:pt x="57708" y="818504"/>
                </a:lnTo>
                <a:lnTo>
                  <a:pt x="27195" y="787994"/>
                </a:lnTo>
                <a:lnTo>
                  <a:pt x="7185" y="749301"/>
                </a:lnTo>
                <a:lnTo>
                  <a:pt x="0" y="704748"/>
                </a:lnTo>
                <a:lnTo>
                  <a:pt x="0" y="140949"/>
                </a:lnTo>
                <a:close/>
              </a:path>
            </a:pathLst>
          </a:custGeom>
          <a:ln w="28574">
            <a:solidFill>
              <a:srgbClr val="00FFFF"/>
            </a:solidFill>
          </a:ln>
        </p:spPr>
        <p:txBody>
          <a:bodyPr wrap="square" lIns="0" tIns="0" rIns="0" bIns="0" rtlCol="0"/>
          <a:lstStyle/>
          <a:p>
            <a:endParaRPr/>
          </a:p>
        </p:txBody>
      </p:sp>
      <p:sp>
        <p:nvSpPr>
          <p:cNvPr id="13" name="object 13"/>
          <p:cNvSpPr txBox="1"/>
          <p:nvPr/>
        </p:nvSpPr>
        <p:spPr>
          <a:xfrm>
            <a:off x="1174283" y="5974338"/>
            <a:ext cx="10173970" cy="694055"/>
          </a:xfrm>
          <a:prstGeom prst="rect">
            <a:avLst/>
          </a:prstGeom>
        </p:spPr>
        <p:txBody>
          <a:bodyPr vert="horz" wrap="square" lIns="0" tIns="12700" rIns="0" bIns="0" rtlCol="0">
            <a:spAutoFit/>
          </a:bodyPr>
          <a:lstStyle/>
          <a:p>
            <a:pPr algn="ctr">
              <a:lnSpc>
                <a:spcPts val="2630"/>
              </a:lnSpc>
              <a:spcBef>
                <a:spcPts val="100"/>
              </a:spcBef>
            </a:pPr>
            <a:r>
              <a:rPr sz="2200" b="1" spc="5" dirty="0">
                <a:solidFill>
                  <a:srgbClr val="FFFFFF"/>
                </a:solidFill>
                <a:latin typeface="Arial"/>
                <a:cs typeface="Arial"/>
              </a:rPr>
              <a:t>Hypertext </a:t>
            </a:r>
            <a:r>
              <a:rPr sz="2200" b="1" spc="-75" dirty="0">
                <a:solidFill>
                  <a:srgbClr val="FFFFFF"/>
                </a:solidFill>
                <a:latin typeface="Arial"/>
                <a:cs typeface="Arial"/>
              </a:rPr>
              <a:t>Preprocessor </a:t>
            </a:r>
            <a:r>
              <a:rPr sz="2200" b="1" spc="20" dirty="0">
                <a:solidFill>
                  <a:srgbClr val="FFFFFF"/>
                </a:solidFill>
                <a:latin typeface="Arial"/>
                <a:cs typeface="Arial"/>
              </a:rPr>
              <a:t>PHP </a:t>
            </a:r>
            <a:r>
              <a:rPr sz="2200" b="1" spc="-40" dirty="0">
                <a:solidFill>
                  <a:srgbClr val="FFFFFF"/>
                </a:solidFill>
                <a:latin typeface="Arial"/>
                <a:cs typeface="Arial"/>
              </a:rPr>
              <a:t>Programming </a:t>
            </a:r>
            <a:r>
              <a:rPr sz="2200" b="1" spc="-20" dirty="0">
                <a:solidFill>
                  <a:srgbClr val="FFFFFF"/>
                </a:solidFill>
                <a:latin typeface="Arial"/>
                <a:cs typeface="Arial"/>
              </a:rPr>
              <a:t>for </a:t>
            </a:r>
            <a:r>
              <a:rPr sz="2200" b="1" spc="-55" dirty="0">
                <a:solidFill>
                  <a:srgbClr val="FFFFFF"/>
                </a:solidFill>
                <a:latin typeface="Arial"/>
                <a:cs typeface="Arial"/>
              </a:rPr>
              <a:t>Logging </a:t>
            </a:r>
            <a:r>
              <a:rPr sz="2200" b="1" spc="-40" dirty="0">
                <a:solidFill>
                  <a:srgbClr val="FFFFFF"/>
                </a:solidFill>
                <a:latin typeface="Arial"/>
                <a:cs typeface="Arial"/>
              </a:rPr>
              <a:t>and </a:t>
            </a:r>
            <a:r>
              <a:rPr sz="2200" b="1" spc="-35" dirty="0">
                <a:solidFill>
                  <a:srgbClr val="FFFFFF"/>
                </a:solidFill>
                <a:latin typeface="Arial"/>
                <a:cs typeface="Arial"/>
              </a:rPr>
              <a:t>manipulating</a:t>
            </a:r>
            <a:r>
              <a:rPr sz="2200" b="1" spc="114" dirty="0">
                <a:solidFill>
                  <a:srgbClr val="FFFFFF"/>
                </a:solidFill>
                <a:latin typeface="Arial"/>
                <a:cs typeface="Arial"/>
              </a:rPr>
              <a:t> </a:t>
            </a:r>
            <a:r>
              <a:rPr sz="2200" b="1" spc="15" dirty="0">
                <a:solidFill>
                  <a:srgbClr val="FFFFFF"/>
                </a:solidFill>
                <a:latin typeface="Arial"/>
                <a:cs typeface="Arial"/>
              </a:rPr>
              <a:t>Data</a:t>
            </a:r>
            <a:endParaRPr sz="2200">
              <a:latin typeface="Arial"/>
              <a:cs typeface="Arial"/>
            </a:endParaRPr>
          </a:p>
          <a:p>
            <a:pPr marL="74930" algn="ctr">
              <a:lnSpc>
                <a:spcPts val="2630"/>
              </a:lnSpc>
            </a:pPr>
            <a:r>
              <a:rPr sz="2200" b="1" spc="35" dirty="0">
                <a:solidFill>
                  <a:srgbClr val="FFFFFF"/>
                </a:solidFill>
                <a:latin typeface="Arial"/>
                <a:cs typeface="Arial"/>
              </a:rPr>
              <a:t>+ </a:t>
            </a:r>
            <a:r>
              <a:rPr sz="2200" b="1" spc="-70" dirty="0">
                <a:solidFill>
                  <a:srgbClr val="FFFFFF"/>
                </a:solidFill>
                <a:latin typeface="Arial"/>
                <a:cs typeface="Arial"/>
              </a:rPr>
              <a:t>Login </a:t>
            </a:r>
            <a:r>
              <a:rPr sz="2200" b="1" spc="-60" dirty="0">
                <a:solidFill>
                  <a:srgbClr val="FFFFFF"/>
                </a:solidFill>
                <a:latin typeface="Arial"/>
                <a:cs typeface="Arial"/>
              </a:rPr>
              <a:t>System </a:t>
            </a:r>
            <a:r>
              <a:rPr sz="2200" b="1" spc="-70" dirty="0">
                <a:solidFill>
                  <a:srgbClr val="FFFFFF"/>
                </a:solidFill>
                <a:latin typeface="Arial"/>
                <a:cs typeface="Arial"/>
              </a:rPr>
              <a:t>on </a:t>
            </a:r>
            <a:r>
              <a:rPr sz="2200" b="1" spc="20" dirty="0">
                <a:solidFill>
                  <a:srgbClr val="FFFFFF"/>
                </a:solidFill>
                <a:latin typeface="Arial"/>
                <a:cs typeface="Arial"/>
              </a:rPr>
              <a:t>PHP </a:t>
            </a:r>
            <a:r>
              <a:rPr sz="2200" b="1" spc="-30" dirty="0">
                <a:solidFill>
                  <a:srgbClr val="FFFFFF"/>
                </a:solidFill>
                <a:latin typeface="Arial"/>
                <a:cs typeface="Arial"/>
              </a:rPr>
              <a:t>Storm</a:t>
            </a:r>
            <a:r>
              <a:rPr sz="2200" b="1" spc="50" dirty="0">
                <a:solidFill>
                  <a:srgbClr val="FFFFFF"/>
                </a:solidFill>
                <a:latin typeface="Arial"/>
                <a:cs typeface="Arial"/>
              </a:rPr>
              <a:t> </a:t>
            </a:r>
            <a:r>
              <a:rPr sz="2200" b="1" spc="-100" dirty="0">
                <a:solidFill>
                  <a:srgbClr val="FFFFFF"/>
                </a:solidFill>
                <a:latin typeface="Arial"/>
                <a:cs typeface="Arial"/>
              </a:rPr>
              <a:t>Tool</a:t>
            </a:r>
            <a:endParaRPr sz="2200">
              <a:latin typeface="Arial"/>
              <a:cs typeface="Arial"/>
            </a:endParaRPr>
          </a:p>
        </p:txBody>
      </p:sp>
      <p:grpSp>
        <p:nvGrpSpPr>
          <p:cNvPr id="14" name="object 14"/>
          <p:cNvGrpSpPr/>
          <p:nvPr/>
        </p:nvGrpSpPr>
        <p:grpSpPr>
          <a:xfrm>
            <a:off x="442924" y="1709571"/>
            <a:ext cx="10341610" cy="4211320"/>
            <a:chOff x="442924" y="1709571"/>
            <a:chExt cx="10341610" cy="4211320"/>
          </a:xfrm>
        </p:grpSpPr>
        <p:sp>
          <p:nvSpPr>
            <p:cNvPr id="15" name="object 15"/>
            <p:cNvSpPr/>
            <p:nvPr/>
          </p:nvSpPr>
          <p:spPr>
            <a:xfrm>
              <a:off x="3300518" y="1709571"/>
              <a:ext cx="7483834" cy="4210791"/>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442924" y="2527494"/>
              <a:ext cx="2324220" cy="2324220"/>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12192000" cy="1798955"/>
            <a:chOff x="0" y="0"/>
            <a:chExt cx="12192000" cy="1798955"/>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838200" y="433136"/>
            <a:ext cx="10515600" cy="1189541"/>
          </a:xfrm>
          <a:prstGeom prst="rect">
            <a:avLst/>
          </a:prstGeom>
        </p:spPr>
        <p:txBody>
          <a:bodyPr vert="horz" wrap="square" lIns="0" tIns="507477" rIns="0" bIns="0" rtlCol="0">
            <a:spAutoFit/>
          </a:bodyPr>
          <a:lstStyle/>
          <a:p>
            <a:pPr marL="12700">
              <a:lnSpc>
                <a:spcPct val="100000"/>
              </a:lnSpc>
              <a:spcBef>
                <a:spcPts val="100"/>
              </a:spcBef>
            </a:pPr>
            <a:r>
              <a:rPr lang="en-IN" spc="-645" dirty="0"/>
              <a:t>Innovators</a:t>
            </a:r>
            <a:endParaRPr spc="-645" dirty="0"/>
          </a:p>
        </p:txBody>
      </p:sp>
      <p:grpSp>
        <p:nvGrpSpPr>
          <p:cNvPr id="7" name="object 7"/>
          <p:cNvGrpSpPr/>
          <p:nvPr/>
        </p:nvGrpSpPr>
        <p:grpSpPr>
          <a:xfrm>
            <a:off x="2741869" y="0"/>
            <a:ext cx="9464675" cy="1854200"/>
            <a:chOff x="2741869" y="0"/>
            <a:chExt cx="9464675" cy="1854200"/>
          </a:xfrm>
        </p:grpSpPr>
        <p:sp>
          <p:nvSpPr>
            <p:cNvPr id="8" name="object 8"/>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grpSp>
      <p:sp>
        <p:nvSpPr>
          <p:cNvPr id="10" name="object 10"/>
          <p:cNvSpPr txBox="1"/>
          <p:nvPr/>
        </p:nvSpPr>
        <p:spPr>
          <a:xfrm>
            <a:off x="9884894" y="1109320"/>
            <a:ext cx="1666239" cy="360680"/>
          </a:xfrm>
          <a:prstGeom prst="rect">
            <a:avLst/>
          </a:prstGeom>
        </p:spPr>
        <p:txBody>
          <a:bodyPr vert="horz" wrap="square" lIns="0" tIns="12700" rIns="0" bIns="0" rtlCol="0">
            <a:spAutoFit/>
          </a:bodyPr>
          <a:lstStyle/>
          <a:p>
            <a:pPr marL="12700">
              <a:lnSpc>
                <a:spcPct val="100000"/>
              </a:lnSpc>
              <a:spcBef>
                <a:spcPts val="100"/>
              </a:spcBef>
            </a:pPr>
            <a:r>
              <a:rPr sz="2200" b="1" spc="-10" dirty="0">
                <a:latin typeface="Arial"/>
                <a:cs typeface="Arial"/>
              </a:rPr>
              <a:t>FRONT-END</a:t>
            </a:r>
            <a:endParaRPr sz="2200">
              <a:latin typeface="Arial"/>
              <a:cs typeface="Arial"/>
            </a:endParaRPr>
          </a:p>
        </p:txBody>
      </p:sp>
      <p:sp>
        <p:nvSpPr>
          <p:cNvPr id="11" name="object 11"/>
          <p:cNvSpPr/>
          <p:nvPr/>
        </p:nvSpPr>
        <p:spPr>
          <a:xfrm>
            <a:off x="442924" y="5873863"/>
            <a:ext cx="11451590" cy="845819"/>
          </a:xfrm>
          <a:custGeom>
            <a:avLst/>
            <a:gdLst/>
            <a:ahLst/>
            <a:cxnLst/>
            <a:rect l="l" t="t" r="r" b="b"/>
            <a:pathLst>
              <a:path w="11451590" h="845820">
                <a:moveTo>
                  <a:pt x="0" y="140949"/>
                </a:moveTo>
                <a:lnTo>
                  <a:pt x="7185" y="96396"/>
                </a:lnTo>
                <a:lnTo>
                  <a:pt x="27195" y="57704"/>
                </a:lnTo>
                <a:lnTo>
                  <a:pt x="57708" y="27193"/>
                </a:lnTo>
                <a:lnTo>
                  <a:pt x="96400" y="7185"/>
                </a:lnTo>
                <a:lnTo>
                  <a:pt x="140952" y="0"/>
                </a:lnTo>
                <a:lnTo>
                  <a:pt x="11310627" y="0"/>
                </a:lnTo>
                <a:lnTo>
                  <a:pt x="11364561" y="10728"/>
                </a:lnTo>
                <a:lnTo>
                  <a:pt x="11410302" y="41274"/>
                </a:lnTo>
                <a:lnTo>
                  <a:pt x="11440848" y="87015"/>
                </a:lnTo>
                <a:lnTo>
                  <a:pt x="11451576" y="140949"/>
                </a:lnTo>
                <a:lnTo>
                  <a:pt x="11451576" y="704748"/>
                </a:lnTo>
                <a:lnTo>
                  <a:pt x="11444391" y="749301"/>
                </a:lnTo>
                <a:lnTo>
                  <a:pt x="11424383" y="787994"/>
                </a:lnTo>
                <a:lnTo>
                  <a:pt x="11393872" y="818504"/>
                </a:lnTo>
                <a:lnTo>
                  <a:pt x="11355180" y="838513"/>
                </a:lnTo>
                <a:lnTo>
                  <a:pt x="11310627" y="845698"/>
                </a:lnTo>
                <a:lnTo>
                  <a:pt x="140952" y="845698"/>
                </a:lnTo>
                <a:lnTo>
                  <a:pt x="96400" y="838513"/>
                </a:lnTo>
                <a:lnTo>
                  <a:pt x="57708" y="818504"/>
                </a:lnTo>
                <a:lnTo>
                  <a:pt x="27195" y="787994"/>
                </a:lnTo>
                <a:lnTo>
                  <a:pt x="7185" y="749301"/>
                </a:lnTo>
                <a:lnTo>
                  <a:pt x="0" y="704748"/>
                </a:lnTo>
                <a:lnTo>
                  <a:pt x="0" y="140949"/>
                </a:lnTo>
                <a:close/>
              </a:path>
            </a:pathLst>
          </a:custGeom>
          <a:ln w="28574">
            <a:solidFill>
              <a:srgbClr val="00FFFF"/>
            </a:solidFill>
          </a:ln>
        </p:spPr>
        <p:txBody>
          <a:bodyPr wrap="square" lIns="0" tIns="0" rIns="0" bIns="0" rtlCol="0"/>
          <a:lstStyle/>
          <a:p>
            <a:endParaRPr/>
          </a:p>
        </p:txBody>
      </p:sp>
      <p:sp>
        <p:nvSpPr>
          <p:cNvPr id="12" name="object 12"/>
          <p:cNvSpPr txBox="1"/>
          <p:nvPr/>
        </p:nvSpPr>
        <p:spPr>
          <a:xfrm>
            <a:off x="778995" y="5974338"/>
            <a:ext cx="10836910" cy="360680"/>
          </a:xfrm>
          <a:prstGeom prst="rect">
            <a:avLst/>
          </a:prstGeom>
        </p:spPr>
        <p:txBody>
          <a:bodyPr vert="horz" wrap="square" lIns="0" tIns="12700" rIns="0" bIns="0" rtlCol="0">
            <a:spAutoFit/>
          </a:bodyPr>
          <a:lstStyle/>
          <a:p>
            <a:pPr marL="38100">
              <a:lnSpc>
                <a:spcPct val="100000"/>
              </a:lnSpc>
              <a:spcBef>
                <a:spcPts val="100"/>
              </a:spcBef>
            </a:pPr>
            <a:r>
              <a:rPr sz="1500" spc="-7" baseline="38888" dirty="0">
                <a:solidFill>
                  <a:srgbClr val="C393A5"/>
                </a:solidFill>
                <a:latin typeface="Carlito"/>
                <a:cs typeface="Carlito"/>
              </a:rPr>
              <a:t>36</a:t>
            </a:r>
            <a:r>
              <a:rPr sz="2200" b="1" spc="-5" dirty="0">
                <a:solidFill>
                  <a:srgbClr val="FFFFFF"/>
                </a:solidFill>
                <a:latin typeface="Arial"/>
                <a:cs typeface="Arial"/>
              </a:rPr>
              <a:t>HTML</a:t>
            </a:r>
            <a:r>
              <a:rPr sz="2200" b="1" spc="-15" dirty="0">
                <a:solidFill>
                  <a:srgbClr val="FFFFFF"/>
                </a:solidFill>
                <a:latin typeface="Arial"/>
                <a:cs typeface="Arial"/>
              </a:rPr>
              <a:t> </a:t>
            </a:r>
            <a:r>
              <a:rPr sz="2200" b="1" spc="75" dirty="0">
                <a:solidFill>
                  <a:srgbClr val="FFFFFF"/>
                </a:solidFill>
                <a:latin typeface="Arial"/>
                <a:cs typeface="Arial"/>
              </a:rPr>
              <a:t>/</a:t>
            </a:r>
            <a:r>
              <a:rPr sz="2200" b="1" spc="-15" dirty="0">
                <a:solidFill>
                  <a:srgbClr val="FFFFFF"/>
                </a:solidFill>
                <a:latin typeface="Arial"/>
                <a:cs typeface="Arial"/>
              </a:rPr>
              <a:t> </a:t>
            </a:r>
            <a:r>
              <a:rPr sz="2200" b="1" spc="-130" dirty="0">
                <a:solidFill>
                  <a:srgbClr val="FFFFFF"/>
                </a:solidFill>
                <a:latin typeface="Arial"/>
                <a:cs typeface="Arial"/>
              </a:rPr>
              <a:t>C</a:t>
            </a:r>
            <a:r>
              <a:rPr sz="2200" b="1" spc="-65" dirty="0">
                <a:solidFill>
                  <a:srgbClr val="FFFFFF"/>
                </a:solidFill>
                <a:latin typeface="Arial"/>
                <a:cs typeface="Arial"/>
              </a:rPr>
              <a:t>SS</a:t>
            </a:r>
            <a:r>
              <a:rPr sz="2200" b="1" spc="-15" dirty="0">
                <a:solidFill>
                  <a:srgbClr val="FFFFFF"/>
                </a:solidFill>
                <a:latin typeface="Arial"/>
                <a:cs typeface="Arial"/>
              </a:rPr>
              <a:t> </a:t>
            </a:r>
            <a:r>
              <a:rPr sz="2200" b="1" spc="75" dirty="0">
                <a:solidFill>
                  <a:srgbClr val="FFFFFF"/>
                </a:solidFill>
                <a:latin typeface="Arial"/>
                <a:cs typeface="Arial"/>
              </a:rPr>
              <a:t>/</a:t>
            </a:r>
            <a:r>
              <a:rPr sz="2200" b="1" spc="-15" dirty="0">
                <a:solidFill>
                  <a:srgbClr val="FFFFFF"/>
                </a:solidFill>
                <a:latin typeface="Arial"/>
                <a:cs typeface="Arial"/>
              </a:rPr>
              <a:t> </a:t>
            </a:r>
            <a:r>
              <a:rPr sz="2200" b="1" spc="-300" dirty="0">
                <a:solidFill>
                  <a:srgbClr val="FFFFFF"/>
                </a:solidFill>
                <a:latin typeface="Arial"/>
                <a:cs typeface="Arial"/>
              </a:rPr>
              <a:t>Js</a:t>
            </a:r>
            <a:r>
              <a:rPr sz="2200" b="1" spc="-15" dirty="0">
                <a:solidFill>
                  <a:srgbClr val="FFFFFF"/>
                </a:solidFill>
                <a:latin typeface="Arial"/>
                <a:cs typeface="Arial"/>
              </a:rPr>
              <a:t> </a:t>
            </a:r>
            <a:r>
              <a:rPr sz="2200" b="1" spc="75" dirty="0">
                <a:solidFill>
                  <a:srgbClr val="FFFFFF"/>
                </a:solidFill>
                <a:latin typeface="Arial"/>
                <a:cs typeface="Arial"/>
              </a:rPr>
              <a:t>/</a:t>
            </a:r>
            <a:r>
              <a:rPr sz="2200" b="1" spc="-15" dirty="0">
                <a:solidFill>
                  <a:srgbClr val="FFFFFF"/>
                </a:solidFill>
                <a:latin typeface="Arial"/>
                <a:cs typeface="Arial"/>
              </a:rPr>
              <a:t> </a:t>
            </a:r>
            <a:r>
              <a:rPr sz="2200" b="1" spc="20" dirty="0">
                <a:solidFill>
                  <a:srgbClr val="FFFFFF"/>
                </a:solidFill>
                <a:latin typeface="Arial"/>
                <a:cs typeface="Arial"/>
              </a:rPr>
              <a:t>PHP</a:t>
            </a:r>
            <a:r>
              <a:rPr sz="2200" b="1" spc="-15" dirty="0">
                <a:solidFill>
                  <a:srgbClr val="FFFFFF"/>
                </a:solidFill>
                <a:latin typeface="Arial"/>
                <a:cs typeface="Arial"/>
              </a:rPr>
              <a:t> </a:t>
            </a:r>
            <a:r>
              <a:rPr sz="2200" b="1" spc="-95" dirty="0">
                <a:solidFill>
                  <a:srgbClr val="FFFFFF"/>
                </a:solidFill>
                <a:latin typeface="Arial"/>
                <a:cs typeface="Arial"/>
              </a:rPr>
              <a:t>&amp;</a:t>
            </a:r>
            <a:r>
              <a:rPr sz="2200" b="1" spc="-15" dirty="0">
                <a:solidFill>
                  <a:srgbClr val="FFFFFF"/>
                </a:solidFill>
                <a:latin typeface="Arial"/>
                <a:cs typeface="Arial"/>
              </a:rPr>
              <a:t> </a:t>
            </a:r>
            <a:r>
              <a:rPr sz="2200" b="1" spc="-85" dirty="0">
                <a:solidFill>
                  <a:srgbClr val="FFFFFF"/>
                </a:solidFill>
                <a:latin typeface="Arial"/>
                <a:cs typeface="Arial"/>
              </a:rPr>
              <a:t>Boo</a:t>
            </a:r>
            <a:r>
              <a:rPr sz="2200" b="1" spc="-30" dirty="0">
                <a:solidFill>
                  <a:srgbClr val="FFFFFF"/>
                </a:solidFill>
                <a:latin typeface="Arial"/>
                <a:cs typeface="Arial"/>
              </a:rPr>
              <a:t>t</a:t>
            </a:r>
            <a:r>
              <a:rPr sz="2200" b="1" spc="-65" dirty="0">
                <a:solidFill>
                  <a:srgbClr val="FFFFFF"/>
                </a:solidFill>
                <a:latin typeface="Arial"/>
                <a:cs typeface="Arial"/>
              </a:rPr>
              <a:t>s</a:t>
            </a:r>
            <a:r>
              <a:rPr sz="2200" b="1" spc="30" dirty="0">
                <a:solidFill>
                  <a:srgbClr val="FFFFFF"/>
                </a:solidFill>
                <a:latin typeface="Arial"/>
                <a:cs typeface="Arial"/>
              </a:rPr>
              <a:t>tr</a:t>
            </a:r>
            <a:r>
              <a:rPr sz="2200" b="1" spc="-30" dirty="0">
                <a:solidFill>
                  <a:srgbClr val="FFFFFF"/>
                </a:solidFill>
                <a:latin typeface="Arial"/>
                <a:cs typeface="Arial"/>
              </a:rPr>
              <a:t>ap</a:t>
            </a:r>
            <a:r>
              <a:rPr sz="2200" b="1" spc="-15" dirty="0">
                <a:solidFill>
                  <a:srgbClr val="FFFFFF"/>
                </a:solidFill>
                <a:latin typeface="Arial"/>
                <a:cs typeface="Arial"/>
              </a:rPr>
              <a:t> </a:t>
            </a:r>
            <a:r>
              <a:rPr sz="2200" b="1" spc="-85" dirty="0">
                <a:solidFill>
                  <a:srgbClr val="FFFFFF"/>
                </a:solidFill>
                <a:latin typeface="Arial"/>
                <a:cs typeface="Arial"/>
              </a:rPr>
              <a:t>has</a:t>
            </a:r>
            <a:r>
              <a:rPr sz="2200" b="1" spc="-15" dirty="0">
                <a:solidFill>
                  <a:srgbClr val="FFFFFF"/>
                </a:solidFill>
                <a:latin typeface="Arial"/>
                <a:cs typeface="Arial"/>
              </a:rPr>
              <a:t> </a:t>
            </a:r>
            <a:r>
              <a:rPr sz="2200" b="1" spc="-50" dirty="0">
                <a:solidFill>
                  <a:srgbClr val="FFFFFF"/>
                </a:solidFill>
                <a:latin typeface="Arial"/>
                <a:cs typeface="Arial"/>
              </a:rPr>
              <a:t>been</a:t>
            </a:r>
            <a:r>
              <a:rPr sz="2200" b="1" spc="-15" dirty="0">
                <a:solidFill>
                  <a:srgbClr val="FFFFFF"/>
                </a:solidFill>
                <a:latin typeface="Arial"/>
                <a:cs typeface="Arial"/>
              </a:rPr>
              <a:t> </a:t>
            </a:r>
            <a:r>
              <a:rPr sz="2200" b="1" spc="-80" dirty="0">
                <a:solidFill>
                  <a:srgbClr val="FFFFFF"/>
                </a:solidFill>
                <a:latin typeface="Arial"/>
                <a:cs typeface="Arial"/>
              </a:rPr>
              <a:t>used</a:t>
            </a:r>
            <a:r>
              <a:rPr sz="2200" b="1" spc="-15" dirty="0">
                <a:solidFill>
                  <a:srgbClr val="FFFFFF"/>
                </a:solidFill>
                <a:latin typeface="Arial"/>
                <a:cs typeface="Arial"/>
              </a:rPr>
              <a:t> </a:t>
            </a:r>
            <a:r>
              <a:rPr sz="2200" b="1" spc="40" dirty="0">
                <a:solidFill>
                  <a:srgbClr val="FFFFFF"/>
                </a:solidFill>
                <a:latin typeface="Arial"/>
                <a:cs typeface="Arial"/>
              </a:rPr>
              <a:t>f</a:t>
            </a:r>
            <a:r>
              <a:rPr sz="2200" b="1" spc="-50" dirty="0">
                <a:solidFill>
                  <a:srgbClr val="FFFFFF"/>
                </a:solidFill>
                <a:latin typeface="Arial"/>
                <a:cs typeface="Arial"/>
              </a:rPr>
              <a:t>or</a:t>
            </a:r>
            <a:r>
              <a:rPr sz="2200" b="1" spc="-15" dirty="0">
                <a:solidFill>
                  <a:srgbClr val="FFFFFF"/>
                </a:solidFill>
                <a:latin typeface="Arial"/>
                <a:cs typeface="Arial"/>
              </a:rPr>
              <a:t> the </a:t>
            </a:r>
            <a:r>
              <a:rPr sz="2200" b="1" spc="15" dirty="0">
                <a:solidFill>
                  <a:srgbClr val="FFFFFF"/>
                </a:solidFill>
                <a:latin typeface="Arial"/>
                <a:cs typeface="Arial"/>
              </a:rPr>
              <a:t>UI</a:t>
            </a:r>
            <a:r>
              <a:rPr sz="2200" b="1" spc="-15" dirty="0">
                <a:solidFill>
                  <a:srgbClr val="FFFFFF"/>
                </a:solidFill>
                <a:latin typeface="Arial"/>
                <a:cs typeface="Arial"/>
              </a:rPr>
              <a:t> </a:t>
            </a:r>
            <a:r>
              <a:rPr sz="2200" b="1" spc="-45" dirty="0">
                <a:solidFill>
                  <a:srgbClr val="FFFFFF"/>
                </a:solidFill>
                <a:latin typeface="Arial"/>
                <a:cs typeface="Arial"/>
              </a:rPr>
              <a:t>Design</a:t>
            </a:r>
            <a:r>
              <a:rPr sz="2200" b="1" spc="-15" dirty="0">
                <a:solidFill>
                  <a:srgbClr val="FFFFFF"/>
                </a:solidFill>
                <a:latin typeface="Arial"/>
                <a:cs typeface="Arial"/>
              </a:rPr>
              <a:t> </a:t>
            </a:r>
            <a:r>
              <a:rPr sz="2200" b="1" spc="-90" dirty="0">
                <a:solidFill>
                  <a:srgbClr val="FFFFFF"/>
                </a:solidFill>
                <a:latin typeface="Arial"/>
                <a:cs typeface="Arial"/>
              </a:rPr>
              <a:t>o</a:t>
            </a:r>
            <a:r>
              <a:rPr sz="2200" b="1" spc="55" dirty="0">
                <a:solidFill>
                  <a:srgbClr val="FFFFFF"/>
                </a:solidFill>
                <a:latin typeface="Arial"/>
                <a:cs typeface="Arial"/>
              </a:rPr>
              <a:t>f</a:t>
            </a:r>
            <a:r>
              <a:rPr sz="2200" b="1" spc="-15" dirty="0">
                <a:solidFill>
                  <a:srgbClr val="FFFFFF"/>
                </a:solidFill>
                <a:latin typeface="Arial"/>
                <a:cs typeface="Arial"/>
              </a:rPr>
              <a:t> the </a:t>
            </a:r>
            <a:r>
              <a:rPr sz="2200" b="1" spc="235" dirty="0">
                <a:solidFill>
                  <a:srgbClr val="FFFFFF"/>
                </a:solidFill>
                <a:latin typeface="Arial"/>
                <a:cs typeface="Arial"/>
              </a:rPr>
              <a:t>W</a:t>
            </a:r>
            <a:r>
              <a:rPr sz="2200" b="1" spc="-85" dirty="0">
                <a:solidFill>
                  <a:srgbClr val="FFFFFF"/>
                </a:solidFill>
                <a:latin typeface="Arial"/>
                <a:cs typeface="Arial"/>
              </a:rPr>
              <a:t>ebs</a:t>
            </a:r>
            <a:r>
              <a:rPr sz="2200" b="1" dirty="0">
                <a:solidFill>
                  <a:srgbClr val="FFFFFF"/>
                </a:solidFill>
                <a:latin typeface="Arial"/>
                <a:cs typeface="Arial"/>
              </a:rPr>
              <a:t>i</a:t>
            </a:r>
            <a:r>
              <a:rPr sz="2200" b="1" spc="10" dirty="0">
                <a:solidFill>
                  <a:srgbClr val="FFFFFF"/>
                </a:solidFill>
                <a:latin typeface="Arial"/>
                <a:cs typeface="Arial"/>
              </a:rPr>
              <a:t>te</a:t>
            </a:r>
            <a:endParaRPr sz="2200">
              <a:latin typeface="Arial"/>
              <a:cs typeface="Arial"/>
            </a:endParaRPr>
          </a:p>
        </p:txBody>
      </p:sp>
      <p:sp>
        <p:nvSpPr>
          <p:cNvPr id="13" name="object 13"/>
          <p:cNvSpPr/>
          <p:nvPr/>
        </p:nvSpPr>
        <p:spPr>
          <a:xfrm>
            <a:off x="2411387" y="1709571"/>
            <a:ext cx="7251042" cy="4076691"/>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37</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838200" y="433136"/>
            <a:ext cx="10515600" cy="1189541"/>
          </a:xfrm>
          <a:prstGeom prst="rect">
            <a:avLst/>
          </a:prstGeom>
        </p:spPr>
        <p:txBody>
          <a:bodyPr vert="horz" wrap="square" lIns="0" tIns="507477" rIns="0" bIns="0" rtlCol="0">
            <a:spAutoFit/>
          </a:bodyPr>
          <a:lstStyle/>
          <a:p>
            <a:pPr marL="12700">
              <a:lnSpc>
                <a:spcPct val="100000"/>
              </a:lnSpc>
              <a:spcBef>
                <a:spcPts val="100"/>
              </a:spcBef>
            </a:pPr>
            <a:r>
              <a:rPr lang="en-IN" spc="-645" dirty="0"/>
              <a:t>Innovators</a:t>
            </a:r>
            <a:endParaRPr spc="-645" dirty="0"/>
          </a:p>
        </p:txBody>
      </p:sp>
      <p:grpSp>
        <p:nvGrpSpPr>
          <p:cNvPr id="8" name="object 8"/>
          <p:cNvGrpSpPr/>
          <p:nvPr/>
        </p:nvGrpSpPr>
        <p:grpSpPr>
          <a:xfrm>
            <a:off x="2741869" y="0"/>
            <a:ext cx="9464675" cy="1854200"/>
            <a:chOff x="2741869" y="0"/>
            <a:chExt cx="9464675" cy="1854200"/>
          </a:xfrm>
        </p:grpSpPr>
        <p:sp>
          <p:nvSpPr>
            <p:cNvPr id="9" name="object 9"/>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grpSp>
      <p:sp>
        <p:nvSpPr>
          <p:cNvPr id="11" name="object 11"/>
          <p:cNvSpPr txBox="1"/>
          <p:nvPr/>
        </p:nvSpPr>
        <p:spPr>
          <a:xfrm>
            <a:off x="9715327" y="1109320"/>
            <a:ext cx="2005330" cy="360680"/>
          </a:xfrm>
          <a:prstGeom prst="rect">
            <a:avLst/>
          </a:prstGeom>
        </p:spPr>
        <p:txBody>
          <a:bodyPr vert="horz" wrap="square" lIns="0" tIns="12700" rIns="0" bIns="0" rtlCol="0">
            <a:spAutoFit/>
          </a:bodyPr>
          <a:lstStyle/>
          <a:p>
            <a:pPr marL="12700">
              <a:lnSpc>
                <a:spcPct val="100000"/>
              </a:lnSpc>
              <a:spcBef>
                <a:spcPts val="100"/>
              </a:spcBef>
            </a:pPr>
            <a:r>
              <a:rPr sz="2200" b="1" spc="-30" dirty="0">
                <a:latin typeface="Arial"/>
                <a:cs typeface="Arial"/>
              </a:rPr>
              <a:t>Hosting</a:t>
            </a:r>
            <a:r>
              <a:rPr sz="2200" b="1" spc="-70" dirty="0">
                <a:latin typeface="Arial"/>
                <a:cs typeface="Arial"/>
              </a:rPr>
              <a:t> </a:t>
            </a:r>
            <a:r>
              <a:rPr sz="2200" b="1" spc="-35" dirty="0">
                <a:latin typeface="Arial"/>
                <a:cs typeface="Arial"/>
              </a:rPr>
              <a:t>Details</a:t>
            </a:r>
            <a:endParaRPr sz="2200">
              <a:latin typeface="Arial"/>
              <a:cs typeface="Arial"/>
            </a:endParaRPr>
          </a:p>
        </p:txBody>
      </p:sp>
      <p:sp>
        <p:nvSpPr>
          <p:cNvPr id="12" name="object 12"/>
          <p:cNvSpPr/>
          <p:nvPr/>
        </p:nvSpPr>
        <p:spPr>
          <a:xfrm>
            <a:off x="213599" y="5018789"/>
            <a:ext cx="11451590" cy="845819"/>
          </a:xfrm>
          <a:custGeom>
            <a:avLst/>
            <a:gdLst/>
            <a:ahLst/>
            <a:cxnLst/>
            <a:rect l="l" t="t" r="r" b="b"/>
            <a:pathLst>
              <a:path w="11451590" h="845820">
                <a:moveTo>
                  <a:pt x="0" y="140949"/>
                </a:moveTo>
                <a:lnTo>
                  <a:pt x="7185" y="96396"/>
                </a:lnTo>
                <a:lnTo>
                  <a:pt x="27195" y="57704"/>
                </a:lnTo>
                <a:lnTo>
                  <a:pt x="57708" y="27193"/>
                </a:lnTo>
                <a:lnTo>
                  <a:pt x="96400" y="7185"/>
                </a:lnTo>
                <a:lnTo>
                  <a:pt x="140952" y="0"/>
                </a:lnTo>
                <a:lnTo>
                  <a:pt x="11310627" y="0"/>
                </a:lnTo>
                <a:lnTo>
                  <a:pt x="11364561" y="10728"/>
                </a:lnTo>
                <a:lnTo>
                  <a:pt x="11410302" y="41274"/>
                </a:lnTo>
                <a:lnTo>
                  <a:pt x="11440848" y="87015"/>
                </a:lnTo>
                <a:lnTo>
                  <a:pt x="11451576" y="140949"/>
                </a:lnTo>
                <a:lnTo>
                  <a:pt x="11451576" y="704748"/>
                </a:lnTo>
                <a:lnTo>
                  <a:pt x="11444391" y="749301"/>
                </a:lnTo>
                <a:lnTo>
                  <a:pt x="11424383" y="787994"/>
                </a:lnTo>
                <a:lnTo>
                  <a:pt x="11393872" y="818504"/>
                </a:lnTo>
                <a:lnTo>
                  <a:pt x="11355180" y="838513"/>
                </a:lnTo>
                <a:lnTo>
                  <a:pt x="11310627" y="845698"/>
                </a:lnTo>
                <a:lnTo>
                  <a:pt x="140952" y="845698"/>
                </a:lnTo>
                <a:lnTo>
                  <a:pt x="96400" y="838513"/>
                </a:lnTo>
                <a:lnTo>
                  <a:pt x="57708" y="818504"/>
                </a:lnTo>
                <a:lnTo>
                  <a:pt x="27195" y="787994"/>
                </a:lnTo>
                <a:lnTo>
                  <a:pt x="7185" y="749301"/>
                </a:lnTo>
                <a:lnTo>
                  <a:pt x="0" y="704748"/>
                </a:lnTo>
                <a:lnTo>
                  <a:pt x="0" y="140949"/>
                </a:lnTo>
                <a:close/>
              </a:path>
            </a:pathLst>
          </a:custGeom>
          <a:ln w="28574">
            <a:solidFill>
              <a:srgbClr val="00FFFF"/>
            </a:solidFill>
          </a:ln>
        </p:spPr>
        <p:txBody>
          <a:bodyPr wrap="square" lIns="0" tIns="0" rIns="0" bIns="0" rtlCol="0"/>
          <a:lstStyle/>
          <a:p>
            <a:endParaRPr/>
          </a:p>
        </p:txBody>
      </p:sp>
      <p:sp>
        <p:nvSpPr>
          <p:cNvPr id="13" name="object 13"/>
          <p:cNvSpPr txBox="1"/>
          <p:nvPr/>
        </p:nvSpPr>
        <p:spPr>
          <a:xfrm>
            <a:off x="515948" y="5103097"/>
            <a:ext cx="9647555" cy="605790"/>
          </a:xfrm>
          <a:prstGeom prst="rect">
            <a:avLst/>
          </a:prstGeom>
        </p:spPr>
        <p:txBody>
          <a:bodyPr vert="horz" wrap="square" lIns="0" tIns="12700" rIns="0" bIns="0" rtlCol="0">
            <a:spAutoFit/>
          </a:bodyPr>
          <a:lstStyle/>
          <a:p>
            <a:pPr marL="68580" marR="5080" indent="-56515">
              <a:lnSpc>
                <a:spcPct val="100000"/>
              </a:lnSpc>
              <a:spcBef>
                <a:spcPts val="100"/>
              </a:spcBef>
              <a:tabLst>
                <a:tab pos="1816100" algn="l"/>
              </a:tabLst>
            </a:pPr>
            <a:r>
              <a:rPr sz="2200" b="1" spc="50" dirty="0">
                <a:solidFill>
                  <a:srgbClr val="FFFFFF"/>
                </a:solidFill>
                <a:latin typeface="Arial"/>
                <a:cs typeface="Arial"/>
              </a:rPr>
              <a:t>Web</a:t>
            </a:r>
            <a:r>
              <a:rPr sz="2200" b="1" spc="-10" dirty="0">
                <a:solidFill>
                  <a:srgbClr val="FFFFFF"/>
                </a:solidFill>
                <a:latin typeface="Arial"/>
                <a:cs typeface="Arial"/>
              </a:rPr>
              <a:t> </a:t>
            </a:r>
            <a:r>
              <a:rPr sz="2200" b="1" spc="-40" dirty="0">
                <a:solidFill>
                  <a:srgbClr val="FFFFFF"/>
                </a:solidFill>
                <a:latin typeface="Arial"/>
                <a:cs typeface="Arial"/>
              </a:rPr>
              <a:t>Server</a:t>
            </a:r>
            <a:r>
              <a:rPr sz="2200" b="1" spc="-5" dirty="0">
                <a:solidFill>
                  <a:srgbClr val="FFFFFF"/>
                </a:solidFill>
                <a:latin typeface="Arial"/>
                <a:cs typeface="Arial"/>
              </a:rPr>
              <a:t> </a:t>
            </a:r>
            <a:r>
              <a:rPr sz="2200" b="1" spc="-190" dirty="0">
                <a:solidFill>
                  <a:srgbClr val="FFFFFF"/>
                </a:solidFill>
                <a:latin typeface="Arial"/>
                <a:cs typeface="Arial"/>
              </a:rPr>
              <a:t>:	</a:t>
            </a:r>
            <a:r>
              <a:rPr sz="1600" spc="-5" dirty="0">
                <a:solidFill>
                  <a:srgbClr val="FFFFFF"/>
                </a:solidFill>
                <a:latin typeface="Arial"/>
                <a:cs typeface="Arial"/>
              </a:rPr>
              <a:t>Apache/2.4.38 Database </a:t>
            </a:r>
            <a:r>
              <a:rPr sz="1600" dirty="0">
                <a:solidFill>
                  <a:srgbClr val="FFFFFF"/>
                </a:solidFill>
                <a:latin typeface="Arial"/>
                <a:cs typeface="Arial"/>
              </a:rPr>
              <a:t>client version: </a:t>
            </a:r>
            <a:r>
              <a:rPr sz="1600" spc="-5" dirty="0">
                <a:solidFill>
                  <a:srgbClr val="FFFFFF"/>
                </a:solidFill>
                <a:latin typeface="Arial"/>
                <a:cs typeface="Arial"/>
              </a:rPr>
              <a:t>libmysql </a:t>
            </a:r>
            <a:r>
              <a:rPr sz="1600" dirty="0">
                <a:solidFill>
                  <a:srgbClr val="FFFFFF"/>
                </a:solidFill>
                <a:latin typeface="Arial"/>
                <a:cs typeface="Arial"/>
              </a:rPr>
              <a:t>- mysqlnd </a:t>
            </a:r>
            <a:r>
              <a:rPr sz="1600" spc="-5" dirty="0">
                <a:solidFill>
                  <a:srgbClr val="FFFFFF"/>
                </a:solidFill>
                <a:latin typeface="Arial"/>
                <a:cs typeface="Arial"/>
              </a:rPr>
              <a:t>5.0.12-dev </a:t>
            </a:r>
            <a:r>
              <a:rPr sz="1600" dirty="0">
                <a:solidFill>
                  <a:srgbClr val="FFFFFF"/>
                </a:solidFill>
                <a:latin typeface="Arial"/>
                <a:cs typeface="Arial"/>
              </a:rPr>
              <a:t>- </a:t>
            </a:r>
            <a:r>
              <a:rPr sz="1600" spc="-5" dirty="0">
                <a:solidFill>
                  <a:srgbClr val="FFFFFF"/>
                </a:solidFill>
                <a:latin typeface="Arial"/>
                <a:cs typeface="Arial"/>
              </a:rPr>
              <a:t>20150407 </a:t>
            </a:r>
            <a:r>
              <a:rPr sz="1600" dirty="0">
                <a:solidFill>
                  <a:srgbClr val="FFFFFF"/>
                </a:solidFill>
                <a:latin typeface="Arial"/>
                <a:cs typeface="Arial"/>
              </a:rPr>
              <a:t>- </a:t>
            </a:r>
            <a:r>
              <a:rPr sz="1600" spc="-5" dirty="0">
                <a:solidFill>
                  <a:srgbClr val="FFFFFF"/>
                </a:solidFill>
                <a:latin typeface="Arial"/>
                <a:cs typeface="Arial"/>
              </a:rPr>
              <a:t>$Id  Domain </a:t>
            </a:r>
            <a:r>
              <a:rPr sz="1600" dirty="0">
                <a:solidFill>
                  <a:srgbClr val="FFFFFF"/>
                </a:solidFill>
                <a:latin typeface="Arial"/>
                <a:cs typeface="Arial"/>
              </a:rPr>
              <a:t>: </a:t>
            </a:r>
            <a:r>
              <a:rPr sz="1600" spc="-5" dirty="0">
                <a:solidFill>
                  <a:srgbClr val="FFFFFF"/>
                </a:solidFill>
                <a:latin typeface="Arial"/>
                <a:cs typeface="Arial"/>
              </a:rPr>
              <a:t>Free .tk domain</a:t>
            </a:r>
            <a:r>
              <a:rPr sz="1600" spc="-15" dirty="0">
                <a:solidFill>
                  <a:srgbClr val="FFFFFF"/>
                </a:solidFill>
                <a:latin typeface="Arial"/>
                <a:cs typeface="Arial"/>
              </a:rPr>
              <a:t> </a:t>
            </a:r>
            <a:r>
              <a:rPr sz="1600" dirty="0">
                <a:solidFill>
                  <a:srgbClr val="FFFFFF"/>
                </a:solidFill>
                <a:latin typeface="Arial"/>
                <a:cs typeface="Arial"/>
              </a:rPr>
              <a:t>(Freenom.com)</a:t>
            </a:r>
            <a:endParaRPr sz="1600">
              <a:latin typeface="Arial"/>
              <a:cs typeface="Arial"/>
            </a:endParaRPr>
          </a:p>
        </p:txBody>
      </p:sp>
      <p:grpSp>
        <p:nvGrpSpPr>
          <p:cNvPr id="14" name="object 14"/>
          <p:cNvGrpSpPr/>
          <p:nvPr/>
        </p:nvGrpSpPr>
        <p:grpSpPr>
          <a:xfrm>
            <a:off x="4824352" y="2157385"/>
            <a:ext cx="2543810" cy="2543810"/>
            <a:chOff x="4824352" y="2157385"/>
            <a:chExt cx="2543810" cy="2543810"/>
          </a:xfrm>
        </p:grpSpPr>
        <p:sp>
          <p:nvSpPr>
            <p:cNvPr id="15" name="object 15"/>
            <p:cNvSpPr/>
            <p:nvPr/>
          </p:nvSpPr>
          <p:spPr>
            <a:xfrm>
              <a:off x="4852940" y="2185970"/>
              <a:ext cx="2486094" cy="2486069"/>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4838640" y="2171673"/>
              <a:ext cx="2515235" cy="2515235"/>
            </a:xfrm>
            <a:custGeom>
              <a:avLst/>
              <a:gdLst/>
              <a:ahLst/>
              <a:cxnLst/>
              <a:rect l="l" t="t" r="r" b="b"/>
              <a:pathLst>
                <a:path w="2515234" h="2515235">
                  <a:moveTo>
                    <a:pt x="0" y="0"/>
                  </a:moveTo>
                  <a:lnTo>
                    <a:pt x="2514669" y="0"/>
                  </a:lnTo>
                  <a:lnTo>
                    <a:pt x="2514669" y="2514642"/>
                  </a:lnTo>
                  <a:lnTo>
                    <a:pt x="0" y="2514642"/>
                  </a:lnTo>
                  <a:lnTo>
                    <a:pt x="0" y="0"/>
                  </a:lnTo>
                  <a:close/>
                </a:path>
              </a:pathLst>
            </a:custGeom>
            <a:ln w="28574">
              <a:solidFill>
                <a:srgbClr val="00FFFF"/>
              </a:solidFill>
            </a:ln>
          </p:spPr>
          <p:txBody>
            <a:bodyPr wrap="square" lIns="0" tIns="0" rIns="0" bIns="0" rtlCol="0"/>
            <a:lstStyle/>
            <a:p>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38</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838200" y="433136"/>
            <a:ext cx="10515600" cy="1189541"/>
          </a:xfrm>
          <a:prstGeom prst="rect">
            <a:avLst/>
          </a:prstGeom>
        </p:spPr>
        <p:txBody>
          <a:bodyPr vert="horz" wrap="square" lIns="0" tIns="507477" rIns="0" bIns="0" rtlCol="0">
            <a:spAutoFit/>
          </a:bodyPr>
          <a:lstStyle/>
          <a:p>
            <a:pPr marL="12700">
              <a:lnSpc>
                <a:spcPct val="100000"/>
              </a:lnSpc>
              <a:spcBef>
                <a:spcPts val="100"/>
              </a:spcBef>
            </a:pPr>
            <a:r>
              <a:rPr lang="en-IN" spc="-645" dirty="0"/>
              <a:t>Innovators</a:t>
            </a:r>
            <a:endParaRPr spc="-645" dirty="0"/>
          </a:p>
        </p:txBody>
      </p:sp>
      <p:grpSp>
        <p:nvGrpSpPr>
          <p:cNvPr id="8" name="object 8"/>
          <p:cNvGrpSpPr/>
          <p:nvPr/>
        </p:nvGrpSpPr>
        <p:grpSpPr>
          <a:xfrm>
            <a:off x="2741869" y="0"/>
            <a:ext cx="9464675" cy="1854200"/>
            <a:chOff x="2741869" y="0"/>
            <a:chExt cx="9464675" cy="1854200"/>
          </a:xfrm>
        </p:grpSpPr>
        <p:sp>
          <p:nvSpPr>
            <p:cNvPr id="9" name="object 9"/>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grpSp>
      <p:sp>
        <p:nvSpPr>
          <p:cNvPr id="11" name="object 11"/>
          <p:cNvSpPr txBox="1"/>
          <p:nvPr/>
        </p:nvSpPr>
        <p:spPr>
          <a:xfrm>
            <a:off x="10066191" y="1109320"/>
            <a:ext cx="1303655" cy="360680"/>
          </a:xfrm>
          <a:prstGeom prst="rect">
            <a:avLst/>
          </a:prstGeom>
        </p:spPr>
        <p:txBody>
          <a:bodyPr vert="horz" wrap="square" lIns="0" tIns="12700" rIns="0" bIns="0" rtlCol="0">
            <a:spAutoFit/>
          </a:bodyPr>
          <a:lstStyle/>
          <a:p>
            <a:pPr marL="12700">
              <a:lnSpc>
                <a:spcPct val="100000"/>
              </a:lnSpc>
              <a:spcBef>
                <a:spcPts val="100"/>
              </a:spcBef>
            </a:pPr>
            <a:r>
              <a:rPr sz="2200" b="1" spc="15" dirty="0">
                <a:latin typeface="Arial"/>
                <a:cs typeface="Arial"/>
              </a:rPr>
              <a:t>Ha</a:t>
            </a:r>
            <a:r>
              <a:rPr sz="2200" b="1" spc="-15" dirty="0">
                <a:latin typeface="Arial"/>
                <a:cs typeface="Arial"/>
              </a:rPr>
              <a:t>r</a:t>
            </a:r>
            <a:r>
              <a:rPr sz="2200" b="1" spc="65" dirty="0">
                <a:latin typeface="Arial"/>
                <a:cs typeface="Arial"/>
              </a:rPr>
              <a:t>d</a:t>
            </a:r>
            <a:r>
              <a:rPr sz="2200" b="1" spc="60" dirty="0">
                <a:latin typeface="Arial"/>
                <a:cs typeface="Arial"/>
              </a:rPr>
              <a:t>w</a:t>
            </a:r>
            <a:r>
              <a:rPr sz="2200" b="1" spc="-30" dirty="0">
                <a:latin typeface="Arial"/>
                <a:cs typeface="Arial"/>
              </a:rPr>
              <a:t>a</a:t>
            </a:r>
            <a:r>
              <a:rPr sz="2200" b="1" spc="-50" dirty="0">
                <a:latin typeface="Arial"/>
                <a:cs typeface="Arial"/>
              </a:rPr>
              <a:t>r</a:t>
            </a:r>
            <a:r>
              <a:rPr sz="2200" b="1" spc="-60" dirty="0">
                <a:latin typeface="Arial"/>
                <a:cs typeface="Arial"/>
              </a:rPr>
              <a:t>e</a:t>
            </a:r>
            <a:endParaRPr sz="2200">
              <a:latin typeface="Arial"/>
              <a:cs typeface="Arial"/>
            </a:endParaRPr>
          </a:p>
        </p:txBody>
      </p:sp>
      <p:sp>
        <p:nvSpPr>
          <p:cNvPr id="12" name="object 12"/>
          <p:cNvSpPr/>
          <p:nvPr/>
        </p:nvSpPr>
        <p:spPr>
          <a:xfrm>
            <a:off x="213599" y="5018789"/>
            <a:ext cx="11451590" cy="662305"/>
          </a:xfrm>
          <a:custGeom>
            <a:avLst/>
            <a:gdLst/>
            <a:ahLst/>
            <a:cxnLst/>
            <a:rect l="l" t="t" r="r" b="b"/>
            <a:pathLst>
              <a:path w="11451590" h="662304">
                <a:moveTo>
                  <a:pt x="0" y="110349"/>
                </a:moveTo>
                <a:lnTo>
                  <a:pt x="8672" y="67394"/>
                </a:lnTo>
                <a:lnTo>
                  <a:pt x="32321" y="32318"/>
                </a:lnTo>
                <a:lnTo>
                  <a:pt x="67398" y="8671"/>
                </a:lnTo>
                <a:lnTo>
                  <a:pt x="110352" y="0"/>
                </a:lnTo>
                <a:lnTo>
                  <a:pt x="11341227" y="0"/>
                </a:lnTo>
                <a:lnTo>
                  <a:pt x="11383455" y="8399"/>
                </a:lnTo>
                <a:lnTo>
                  <a:pt x="11419251" y="32324"/>
                </a:lnTo>
                <a:lnTo>
                  <a:pt x="11443176" y="68121"/>
                </a:lnTo>
                <a:lnTo>
                  <a:pt x="11451576" y="110349"/>
                </a:lnTo>
                <a:lnTo>
                  <a:pt x="11451576" y="551748"/>
                </a:lnTo>
                <a:lnTo>
                  <a:pt x="11442905" y="594704"/>
                </a:lnTo>
                <a:lnTo>
                  <a:pt x="11419258" y="629779"/>
                </a:lnTo>
                <a:lnTo>
                  <a:pt x="11384182" y="653427"/>
                </a:lnTo>
                <a:lnTo>
                  <a:pt x="11341227" y="662098"/>
                </a:lnTo>
                <a:lnTo>
                  <a:pt x="110352" y="662098"/>
                </a:lnTo>
                <a:lnTo>
                  <a:pt x="67398" y="653427"/>
                </a:lnTo>
                <a:lnTo>
                  <a:pt x="32321" y="629779"/>
                </a:lnTo>
                <a:lnTo>
                  <a:pt x="8672" y="594704"/>
                </a:lnTo>
                <a:lnTo>
                  <a:pt x="0" y="551748"/>
                </a:lnTo>
                <a:lnTo>
                  <a:pt x="0" y="110349"/>
                </a:lnTo>
                <a:close/>
              </a:path>
            </a:pathLst>
          </a:custGeom>
          <a:ln w="28574">
            <a:solidFill>
              <a:srgbClr val="00FFFF"/>
            </a:solidFill>
          </a:ln>
        </p:spPr>
        <p:txBody>
          <a:bodyPr wrap="square" lIns="0" tIns="0" rIns="0" bIns="0" rtlCol="0"/>
          <a:lstStyle/>
          <a:p>
            <a:endParaRPr/>
          </a:p>
        </p:txBody>
      </p:sp>
      <p:sp>
        <p:nvSpPr>
          <p:cNvPr id="13" name="object 13"/>
          <p:cNvSpPr txBox="1"/>
          <p:nvPr/>
        </p:nvSpPr>
        <p:spPr>
          <a:xfrm>
            <a:off x="1423193" y="5103107"/>
            <a:ext cx="8954770" cy="360680"/>
          </a:xfrm>
          <a:prstGeom prst="rect">
            <a:avLst/>
          </a:prstGeom>
        </p:spPr>
        <p:txBody>
          <a:bodyPr vert="horz" wrap="square" lIns="0" tIns="12700" rIns="0" bIns="0" rtlCol="0">
            <a:spAutoFit/>
          </a:bodyPr>
          <a:lstStyle/>
          <a:p>
            <a:pPr marL="12700">
              <a:lnSpc>
                <a:spcPct val="100000"/>
              </a:lnSpc>
              <a:spcBef>
                <a:spcPts val="100"/>
              </a:spcBef>
            </a:pPr>
            <a:r>
              <a:rPr sz="2200" b="1" spc="-30" dirty="0">
                <a:solidFill>
                  <a:srgbClr val="FFFFFF"/>
                </a:solidFill>
                <a:latin typeface="Arial"/>
                <a:cs typeface="Arial"/>
              </a:rPr>
              <a:t>Node </a:t>
            </a:r>
            <a:r>
              <a:rPr sz="2200" b="1" spc="-20" dirty="0">
                <a:solidFill>
                  <a:srgbClr val="FFFFFF"/>
                </a:solidFill>
                <a:latin typeface="Arial"/>
                <a:cs typeface="Arial"/>
              </a:rPr>
              <a:t>MCU </a:t>
            </a:r>
            <a:r>
              <a:rPr sz="2200" b="1" spc="-50" dirty="0">
                <a:solidFill>
                  <a:srgbClr val="FFFFFF"/>
                </a:solidFill>
                <a:latin typeface="Arial"/>
                <a:cs typeface="Arial"/>
              </a:rPr>
              <a:t>or </a:t>
            </a:r>
            <a:r>
              <a:rPr sz="2200" b="1" spc="15" dirty="0">
                <a:solidFill>
                  <a:srgbClr val="FFFFFF"/>
                </a:solidFill>
                <a:latin typeface="Arial"/>
                <a:cs typeface="Arial"/>
              </a:rPr>
              <a:t>ESP8266 </a:t>
            </a:r>
            <a:r>
              <a:rPr sz="2200" b="1" spc="85" dirty="0">
                <a:solidFill>
                  <a:srgbClr val="FFFFFF"/>
                </a:solidFill>
                <a:latin typeface="Arial"/>
                <a:cs typeface="Arial"/>
              </a:rPr>
              <a:t>WiFi </a:t>
            </a:r>
            <a:r>
              <a:rPr sz="2200" b="1" spc="-75" dirty="0">
                <a:solidFill>
                  <a:srgbClr val="FFFFFF"/>
                </a:solidFill>
                <a:latin typeface="Arial"/>
                <a:cs typeface="Arial"/>
              </a:rPr>
              <a:t>chip </a:t>
            </a:r>
            <a:r>
              <a:rPr sz="2200" b="1" spc="-105" dirty="0">
                <a:solidFill>
                  <a:srgbClr val="FFFFFF"/>
                </a:solidFill>
                <a:latin typeface="Arial"/>
                <a:cs typeface="Arial"/>
              </a:rPr>
              <a:t>is </a:t>
            </a:r>
            <a:r>
              <a:rPr sz="2200" b="1" spc="-80" dirty="0">
                <a:solidFill>
                  <a:srgbClr val="FFFFFF"/>
                </a:solidFill>
                <a:latin typeface="Arial"/>
                <a:cs typeface="Arial"/>
              </a:rPr>
              <a:t>used </a:t>
            </a:r>
            <a:r>
              <a:rPr sz="2200" b="1" dirty="0">
                <a:solidFill>
                  <a:srgbClr val="FFFFFF"/>
                </a:solidFill>
                <a:latin typeface="Arial"/>
                <a:cs typeface="Arial"/>
              </a:rPr>
              <a:t>to </a:t>
            </a:r>
            <a:r>
              <a:rPr sz="2200" b="1" spc="-75" dirty="0">
                <a:solidFill>
                  <a:srgbClr val="FFFFFF"/>
                </a:solidFill>
                <a:latin typeface="Arial"/>
                <a:cs typeface="Arial"/>
              </a:rPr>
              <a:t>send </a:t>
            </a:r>
            <a:r>
              <a:rPr sz="2200" b="1" spc="-15" dirty="0">
                <a:solidFill>
                  <a:srgbClr val="FFFFFF"/>
                </a:solidFill>
                <a:latin typeface="Arial"/>
                <a:cs typeface="Arial"/>
              </a:rPr>
              <a:t>the </a:t>
            </a:r>
            <a:r>
              <a:rPr sz="2200" b="1" spc="-5" dirty="0">
                <a:solidFill>
                  <a:srgbClr val="FFFFFF"/>
                </a:solidFill>
                <a:latin typeface="Arial"/>
                <a:cs typeface="Arial"/>
              </a:rPr>
              <a:t>data </a:t>
            </a:r>
            <a:r>
              <a:rPr sz="2200" b="1" dirty="0">
                <a:solidFill>
                  <a:srgbClr val="FFFFFF"/>
                </a:solidFill>
                <a:latin typeface="Arial"/>
                <a:cs typeface="Arial"/>
              </a:rPr>
              <a:t>to </a:t>
            </a:r>
            <a:r>
              <a:rPr sz="2200" b="1" spc="-15" dirty="0">
                <a:solidFill>
                  <a:srgbClr val="FFFFFF"/>
                </a:solidFill>
                <a:latin typeface="Arial"/>
                <a:cs typeface="Arial"/>
              </a:rPr>
              <a:t>the</a:t>
            </a:r>
            <a:r>
              <a:rPr sz="2200" b="1" spc="165" dirty="0">
                <a:solidFill>
                  <a:srgbClr val="FFFFFF"/>
                </a:solidFill>
                <a:latin typeface="Arial"/>
                <a:cs typeface="Arial"/>
              </a:rPr>
              <a:t> </a:t>
            </a:r>
            <a:r>
              <a:rPr sz="2200" b="1" spc="25" dirty="0">
                <a:solidFill>
                  <a:srgbClr val="FFFFFF"/>
                </a:solidFill>
                <a:latin typeface="Arial"/>
                <a:cs typeface="Arial"/>
              </a:rPr>
              <a:t>web</a:t>
            </a:r>
            <a:endParaRPr sz="2200">
              <a:latin typeface="Arial"/>
              <a:cs typeface="Arial"/>
            </a:endParaRPr>
          </a:p>
        </p:txBody>
      </p:sp>
      <p:sp>
        <p:nvSpPr>
          <p:cNvPr id="14" name="object 14"/>
          <p:cNvSpPr/>
          <p:nvPr/>
        </p:nvSpPr>
        <p:spPr>
          <a:xfrm>
            <a:off x="2286170" y="2310322"/>
            <a:ext cx="3910742" cy="2107693"/>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6671536" y="2284757"/>
            <a:ext cx="3300893" cy="2181308"/>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12192000" cy="1798955"/>
            <a:chOff x="0" y="0"/>
            <a:chExt cx="12192000" cy="1798955"/>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838200" y="433136"/>
            <a:ext cx="10515600" cy="1189541"/>
          </a:xfrm>
          <a:prstGeom prst="rect">
            <a:avLst/>
          </a:prstGeom>
        </p:spPr>
        <p:txBody>
          <a:bodyPr vert="horz" wrap="square" lIns="0" tIns="507477" rIns="0" bIns="0" rtlCol="0">
            <a:spAutoFit/>
          </a:bodyPr>
          <a:lstStyle/>
          <a:p>
            <a:pPr marL="12700">
              <a:lnSpc>
                <a:spcPct val="100000"/>
              </a:lnSpc>
              <a:spcBef>
                <a:spcPts val="100"/>
              </a:spcBef>
            </a:pPr>
            <a:r>
              <a:rPr lang="en-IN" spc="-645" dirty="0"/>
              <a:t>Innovators</a:t>
            </a:r>
            <a:endParaRPr spc="-645" dirty="0"/>
          </a:p>
        </p:txBody>
      </p:sp>
      <p:grpSp>
        <p:nvGrpSpPr>
          <p:cNvPr id="7" name="object 7"/>
          <p:cNvGrpSpPr/>
          <p:nvPr/>
        </p:nvGrpSpPr>
        <p:grpSpPr>
          <a:xfrm>
            <a:off x="2741869" y="0"/>
            <a:ext cx="9464675" cy="1854200"/>
            <a:chOff x="2741869" y="0"/>
            <a:chExt cx="9464675" cy="1854200"/>
          </a:xfrm>
        </p:grpSpPr>
        <p:sp>
          <p:nvSpPr>
            <p:cNvPr id="8" name="object 8"/>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grpSp>
      <p:sp>
        <p:nvSpPr>
          <p:cNvPr id="10" name="object 10"/>
          <p:cNvSpPr txBox="1"/>
          <p:nvPr/>
        </p:nvSpPr>
        <p:spPr>
          <a:xfrm>
            <a:off x="10066191" y="1109320"/>
            <a:ext cx="1303655" cy="360680"/>
          </a:xfrm>
          <a:prstGeom prst="rect">
            <a:avLst/>
          </a:prstGeom>
        </p:spPr>
        <p:txBody>
          <a:bodyPr vert="horz" wrap="square" lIns="0" tIns="12700" rIns="0" bIns="0" rtlCol="0">
            <a:spAutoFit/>
          </a:bodyPr>
          <a:lstStyle/>
          <a:p>
            <a:pPr marL="12700">
              <a:lnSpc>
                <a:spcPct val="100000"/>
              </a:lnSpc>
              <a:spcBef>
                <a:spcPts val="100"/>
              </a:spcBef>
            </a:pPr>
            <a:r>
              <a:rPr sz="2200" b="1" spc="15" dirty="0">
                <a:latin typeface="Arial"/>
                <a:cs typeface="Arial"/>
              </a:rPr>
              <a:t>Ha</a:t>
            </a:r>
            <a:r>
              <a:rPr sz="2200" b="1" spc="-15" dirty="0">
                <a:latin typeface="Arial"/>
                <a:cs typeface="Arial"/>
              </a:rPr>
              <a:t>r</a:t>
            </a:r>
            <a:r>
              <a:rPr sz="2200" b="1" spc="65" dirty="0">
                <a:latin typeface="Arial"/>
                <a:cs typeface="Arial"/>
              </a:rPr>
              <a:t>d</a:t>
            </a:r>
            <a:r>
              <a:rPr sz="2200" b="1" spc="60" dirty="0">
                <a:latin typeface="Arial"/>
                <a:cs typeface="Arial"/>
              </a:rPr>
              <a:t>w</a:t>
            </a:r>
            <a:r>
              <a:rPr sz="2200" b="1" spc="-30" dirty="0">
                <a:latin typeface="Arial"/>
                <a:cs typeface="Arial"/>
              </a:rPr>
              <a:t>a</a:t>
            </a:r>
            <a:r>
              <a:rPr sz="2200" b="1" spc="-50" dirty="0">
                <a:latin typeface="Arial"/>
                <a:cs typeface="Arial"/>
              </a:rPr>
              <a:t>r</a:t>
            </a:r>
            <a:r>
              <a:rPr sz="2200" b="1" spc="-60" dirty="0">
                <a:latin typeface="Arial"/>
                <a:cs typeface="Arial"/>
              </a:rPr>
              <a:t>e</a:t>
            </a:r>
            <a:endParaRPr sz="2200">
              <a:latin typeface="Arial"/>
              <a:cs typeface="Arial"/>
            </a:endParaRPr>
          </a:p>
        </p:txBody>
      </p:sp>
      <p:sp>
        <p:nvSpPr>
          <p:cNvPr id="11" name="object 11"/>
          <p:cNvSpPr/>
          <p:nvPr/>
        </p:nvSpPr>
        <p:spPr>
          <a:xfrm>
            <a:off x="213599" y="5018789"/>
            <a:ext cx="11451590" cy="1039494"/>
          </a:xfrm>
          <a:custGeom>
            <a:avLst/>
            <a:gdLst/>
            <a:ahLst/>
            <a:cxnLst/>
            <a:rect l="l" t="t" r="r" b="b"/>
            <a:pathLst>
              <a:path w="11451590" h="1039495">
                <a:moveTo>
                  <a:pt x="0" y="173199"/>
                </a:moveTo>
                <a:lnTo>
                  <a:pt x="6186" y="127158"/>
                </a:lnTo>
                <a:lnTo>
                  <a:pt x="23647" y="85785"/>
                </a:lnTo>
                <a:lnTo>
                  <a:pt x="50729" y="50731"/>
                </a:lnTo>
                <a:lnTo>
                  <a:pt x="85783" y="23648"/>
                </a:lnTo>
                <a:lnTo>
                  <a:pt x="127158" y="6187"/>
                </a:lnTo>
                <a:lnTo>
                  <a:pt x="173202" y="0"/>
                </a:lnTo>
                <a:lnTo>
                  <a:pt x="11278377" y="0"/>
                </a:lnTo>
                <a:lnTo>
                  <a:pt x="11344658" y="13184"/>
                </a:lnTo>
                <a:lnTo>
                  <a:pt x="11400852" y="50724"/>
                </a:lnTo>
                <a:lnTo>
                  <a:pt x="11438392" y="106918"/>
                </a:lnTo>
                <a:lnTo>
                  <a:pt x="11451576" y="173199"/>
                </a:lnTo>
                <a:lnTo>
                  <a:pt x="11451576" y="865998"/>
                </a:lnTo>
                <a:lnTo>
                  <a:pt x="11445389" y="912039"/>
                </a:lnTo>
                <a:lnTo>
                  <a:pt x="11427928" y="953412"/>
                </a:lnTo>
                <a:lnTo>
                  <a:pt x="11400845" y="988466"/>
                </a:lnTo>
                <a:lnTo>
                  <a:pt x="11365791" y="1015549"/>
                </a:lnTo>
                <a:lnTo>
                  <a:pt x="11324418" y="1033010"/>
                </a:lnTo>
                <a:lnTo>
                  <a:pt x="11278377" y="1039197"/>
                </a:lnTo>
                <a:lnTo>
                  <a:pt x="173202" y="1039197"/>
                </a:lnTo>
                <a:lnTo>
                  <a:pt x="127158" y="1033010"/>
                </a:lnTo>
                <a:lnTo>
                  <a:pt x="85783" y="1015549"/>
                </a:lnTo>
                <a:lnTo>
                  <a:pt x="50729" y="988466"/>
                </a:lnTo>
                <a:lnTo>
                  <a:pt x="23647" y="953412"/>
                </a:lnTo>
                <a:lnTo>
                  <a:pt x="6186" y="912039"/>
                </a:lnTo>
                <a:lnTo>
                  <a:pt x="0" y="865998"/>
                </a:lnTo>
                <a:lnTo>
                  <a:pt x="0" y="173199"/>
                </a:lnTo>
                <a:close/>
              </a:path>
            </a:pathLst>
          </a:custGeom>
          <a:ln w="28574">
            <a:solidFill>
              <a:srgbClr val="00FFFF"/>
            </a:solidFill>
          </a:ln>
        </p:spPr>
        <p:txBody>
          <a:bodyPr wrap="square" lIns="0" tIns="0" rIns="0" bIns="0" rtlCol="0"/>
          <a:lstStyle/>
          <a:p>
            <a:endParaRPr/>
          </a:p>
        </p:txBody>
      </p:sp>
      <p:sp>
        <p:nvSpPr>
          <p:cNvPr id="12" name="object 12"/>
          <p:cNvSpPr txBox="1"/>
          <p:nvPr/>
        </p:nvSpPr>
        <p:spPr>
          <a:xfrm>
            <a:off x="675515" y="5103107"/>
            <a:ext cx="10450830" cy="1115060"/>
          </a:xfrm>
          <a:prstGeom prst="rect">
            <a:avLst/>
          </a:prstGeom>
        </p:spPr>
        <p:txBody>
          <a:bodyPr vert="horz" wrap="square" lIns="0" tIns="25400" rIns="0" bIns="0" rtlCol="0">
            <a:spAutoFit/>
          </a:bodyPr>
          <a:lstStyle/>
          <a:p>
            <a:pPr marL="591820" marR="5080" indent="-579755">
              <a:lnSpc>
                <a:spcPts val="2620"/>
              </a:lnSpc>
              <a:spcBef>
                <a:spcPts val="200"/>
              </a:spcBef>
            </a:pPr>
            <a:r>
              <a:rPr sz="2200" b="1" spc="15" dirty="0">
                <a:solidFill>
                  <a:srgbClr val="FFFFFF"/>
                </a:solidFill>
                <a:latin typeface="Arial"/>
                <a:cs typeface="Arial"/>
              </a:rPr>
              <a:t>ESP8266 </a:t>
            </a:r>
            <a:r>
              <a:rPr sz="2200" b="1" spc="85" dirty="0">
                <a:solidFill>
                  <a:srgbClr val="FFFFFF"/>
                </a:solidFill>
                <a:latin typeface="Arial"/>
                <a:cs typeface="Arial"/>
              </a:rPr>
              <a:t>WiFi </a:t>
            </a:r>
            <a:r>
              <a:rPr sz="2200" b="1" spc="-55" dirty="0">
                <a:solidFill>
                  <a:srgbClr val="FFFFFF"/>
                </a:solidFill>
                <a:latin typeface="Arial"/>
                <a:cs typeface="Arial"/>
              </a:rPr>
              <a:t>module </a:t>
            </a:r>
            <a:r>
              <a:rPr sz="2200" b="1" spc="-95" dirty="0">
                <a:solidFill>
                  <a:srgbClr val="FFFFFF"/>
                </a:solidFill>
                <a:latin typeface="Arial"/>
                <a:cs typeface="Arial"/>
              </a:rPr>
              <a:t>&amp; </a:t>
            </a:r>
            <a:r>
              <a:rPr sz="2200" b="1" spc="25" dirty="0">
                <a:solidFill>
                  <a:srgbClr val="FFFFFF"/>
                </a:solidFill>
                <a:latin typeface="Arial"/>
                <a:cs typeface="Arial"/>
              </a:rPr>
              <a:t>Atmega328 </a:t>
            </a:r>
            <a:r>
              <a:rPr sz="2200" b="1" spc="-55" dirty="0">
                <a:solidFill>
                  <a:srgbClr val="FFFFFF"/>
                </a:solidFill>
                <a:latin typeface="Arial"/>
                <a:cs typeface="Arial"/>
              </a:rPr>
              <a:t>Microcontroller in </a:t>
            </a:r>
            <a:r>
              <a:rPr sz="2200" b="1" spc="-40" dirty="0">
                <a:solidFill>
                  <a:srgbClr val="FFFFFF"/>
                </a:solidFill>
                <a:latin typeface="Arial"/>
                <a:cs typeface="Arial"/>
              </a:rPr>
              <a:t>Arduino </a:t>
            </a:r>
            <a:r>
              <a:rPr sz="2200" b="1" spc="-70" dirty="0">
                <a:solidFill>
                  <a:srgbClr val="FFFFFF"/>
                </a:solidFill>
                <a:latin typeface="Arial"/>
                <a:cs typeface="Arial"/>
              </a:rPr>
              <a:t>Genuino </a:t>
            </a:r>
            <a:r>
              <a:rPr sz="2200" b="1" spc="-40" dirty="0">
                <a:solidFill>
                  <a:srgbClr val="FFFFFF"/>
                </a:solidFill>
                <a:latin typeface="Arial"/>
                <a:cs typeface="Arial"/>
              </a:rPr>
              <a:t>Uno </a:t>
            </a:r>
            <a:r>
              <a:rPr sz="2200" b="1" spc="-20" dirty="0">
                <a:solidFill>
                  <a:srgbClr val="FFFFFF"/>
                </a:solidFill>
                <a:latin typeface="Arial"/>
                <a:cs typeface="Arial"/>
              </a:rPr>
              <a:t>for  </a:t>
            </a:r>
            <a:r>
              <a:rPr sz="2200" b="1" spc="-25" dirty="0">
                <a:solidFill>
                  <a:srgbClr val="FFFFFF"/>
                </a:solidFill>
                <a:latin typeface="Arial"/>
                <a:cs typeface="Arial"/>
              </a:rPr>
              <a:t>prototyping </a:t>
            </a:r>
            <a:r>
              <a:rPr sz="2200" b="1" spc="-75" dirty="0">
                <a:solidFill>
                  <a:srgbClr val="FFFFFF"/>
                </a:solidFill>
                <a:latin typeface="Arial"/>
                <a:cs typeface="Arial"/>
              </a:rPr>
              <a:t>purposes </a:t>
            </a:r>
            <a:r>
              <a:rPr sz="2200" b="1" spc="-85" dirty="0">
                <a:solidFill>
                  <a:srgbClr val="FFFFFF"/>
                </a:solidFill>
                <a:latin typeface="Arial"/>
                <a:cs typeface="Arial"/>
              </a:rPr>
              <a:t>has </a:t>
            </a:r>
            <a:r>
              <a:rPr sz="2200" b="1" spc="-50" dirty="0">
                <a:solidFill>
                  <a:srgbClr val="FFFFFF"/>
                </a:solidFill>
                <a:latin typeface="Arial"/>
                <a:cs typeface="Arial"/>
              </a:rPr>
              <a:t>been </a:t>
            </a:r>
            <a:r>
              <a:rPr sz="2200" b="1" spc="-80" dirty="0">
                <a:solidFill>
                  <a:srgbClr val="FFFFFF"/>
                </a:solidFill>
                <a:latin typeface="Arial"/>
                <a:cs typeface="Arial"/>
              </a:rPr>
              <a:t>used </a:t>
            </a:r>
            <a:r>
              <a:rPr sz="2200" b="1" spc="-55" dirty="0">
                <a:solidFill>
                  <a:srgbClr val="FFFFFF"/>
                </a:solidFill>
                <a:latin typeface="Arial"/>
                <a:cs typeface="Arial"/>
              </a:rPr>
              <a:t>in </a:t>
            </a:r>
            <a:r>
              <a:rPr sz="2200" b="1" spc="-15" dirty="0">
                <a:solidFill>
                  <a:srgbClr val="FFFFFF"/>
                </a:solidFill>
                <a:latin typeface="Arial"/>
                <a:cs typeface="Arial"/>
              </a:rPr>
              <a:t>the </a:t>
            </a:r>
            <a:r>
              <a:rPr sz="2200" b="1" spc="-45" dirty="0">
                <a:solidFill>
                  <a:srgbClr val="FFFFFF"/>
                </a:solidFill>
                <a:latin typeface="Arial"/>
                <a:cs typeface="Arial"/>
              </a:rPr>
              <a:t>project </a:t>
            </a:r>
            <a:r>
              <a:rPr sz="2200" b="1" spc="-50" dirty="0">
                <a:solidFill>
                  <a:srgbClr val="FFFFFF"/>
                </a:solidFill>
                <a:latin typeface="Arial"/>
                <a:cs typeface="Arial"/>
              </a:rPr>
              <a:t>along </a:t>
            </a:r>
            <a:r>
              <a:rPr sz="2200" b="1" spc="55" dirty="0">
                <a:solidFill>
                  <a:srgbClr val="FFFFFF"/>
                </a:solidFill>
                <a:latin typeface="Arial"/>
                <a:cs typeface="Arial"/>
              </a:rPr>
              <a:t>with</a:t>
            </a:r>
            <a:r>
              <a:rPr sz="2200" b="1" spc="335" dirty="0">
                <a:solidFill>
                  <a:srgbClr val="FFFFFF"/>
                </a:solidFill>
                <a:latin typeface="Arial"/>
                <a:cs typeface="Arial"/>
              </a:rPr>
              <a:t> </a:t>
            </a:r>
            <a:r>
              <a:rPr sz="2200" b="1" spc="-40" dirty="0">
                <a:solidFill>
                  <a:srgbClr val="FFFFFF"/>
                </a:solidFill>
                <a:latin typeface="Arial"/>
                <a:cs typeface="Arial"/>
              </a:rPr>
              <a:t>nodeMCU</a:t>
            </a:r>
            <a:endParaRPr sz="2200">
              <a:latin typeface="Arial"/>
              <a:cs typeface="Arial"/>
            </a:endParaRPr>
          </a:p>
          <a:p>
            <a:pPr marL="140970">
              <a:lnSpc>
                <a:spcPct val="100000"/>
              </a:lnSpc>
              <a:spcBef>
                <a:spcPts val="2035"/>
              </a:spcBef>
            </a:pPr>
            <a:r>
              <a:rPr sz="1000" spc="-5" dirty="0">
                <a:solidFill>
                  <a:srgbClr val="C393A5"/>
                </a:solidFill>
                <a:latin typeface="Carlito"/>
                <a:cs typeface="Carlito"/>
              </a:rPr>
              <a:t>39</a:t>
            </a:r>
            <a:endParaRPr sz="1000">
              <a:latin typeface="Carlito"/>
              <a:cs typeface="Carlito"/>
            </a:endParaRPr>
          </a:p>
        </p:txBody>
      </p:sp>
      <p:sp>
        <p:nvSpPr>
          <p:cNvPr id="13" name="object 13"/>
          <p:cNvSpPr/>
          <p:nvPr/>
        </p:nvSpPr>
        <p:spPr>
          <a:xfrm>
            <a:off x="6095987" y="2196195"/>
            <a:ext cx="4621290" cy="2251395"/>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2864344" y="2059333"/>
            <a:ext cx="2609694" cy="260968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D32F3-600A-6F57-54A6-25C8C518C6E4}"/>
              </a:ext>
            </a:extLst>
          </p:cNvPr>
          <p:cNvSpPr txBox="1"/>
          <p:nvPr/>
        </p:nvSpPr>
        <p:spPr>
          <a:xfrm>
            <a:off x="1219200" y="1219200"/>
            <a:ext cx="6477000" cy="369332"/>
          </a:xfrm>
          <a:prstGeom prst="rect">
            <a:avLst/>
          </a:prstGeom>
          <a:noFill/>
        </p:spPr>
        <p:txBody>
          <a:bodyPr wrap="square" rtlCol="0">
            <a:spAutoFit/>
          </a:bodyPr>
          <a:lstStyle/>
          <a:p>
            <a:r>
              <a:rPr lang="en-IN" dirty="0"/>
              <a:t>FOCUS AREA </a:t>
            </a:r>
          </a:p>
        </p:txBody>
      </p:sp>
    </p:spTree>
    <p:extLst>
      <p:ext uri="{BB962C8B-B14F-4D97-AF65-F5344CB8AC3E}">
        <p14:creationId xmlns:p14="http://schemas.microsoft.com/office/powerpoint/2010/main" val="2505953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40</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838200" y="433136"/>
            <a:ext cx="10515600" cy="1189541"/>
          </a:xfrm>
          <a:prstGeom prst="rect">
            <a:avLst/>
          </a:prstGeom>
        </p:spPr>
        <p:txBody>
          <a:bodyPr vert="horz" wrap="square" lIns="0" tIns="507477" rIns="0" bIns="0" rtlCol="0">
            <a:spAutoFit/>
          </a:bodyPr>
          <a:lstStyle/>
          <a:p>
            <a:pPr marL="12700">
              <a:lnSpc>
                <a:spcPct val="100000"/>
              </a:lnSpc>
              <a:spcBef>
                <a:spcPts val="100"/>
              </a:spcBef>
            </a:pPr>
            <a:r>
              <a:rPr lang="en-IN" spc="-645" dirty="0"/>
              <a:t>Innovators</a:t>
            </a:r>
            <a:endParaRPr spc="-645" dirty="0"/>
          </a:p>
        </p:txBody>
      </p:sp>
      <p:grpSp>
        <p:nvGrpSpPr>
          <p:cNvPr id="8" name="object 8"/>
          <p:cNvGrpSpPr/>
          <p:nvPr/>
        </p:nvGrpSpPr>
        <p:grpSpPr>
          <a:xfrm>
            <a:off x="2741869" y="0"/>
            <a:ext cx="9464675" cy="1854200"/>
            <a:chOff x="2741869" y="0"/>
            <a:chExt cx="9464675" cy="1854200"/>
          </a:xfrm>
        </p:grpSpPr>
        <p:sp>
          <p:nvSpPr>
            <p:cNvPr id="9" name="object 9"/>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grpSp>
      <p:sp>
        <p:nvSpPr>
          <p:cNvPr id="11" name="object 11"/>
          <p:cNvSpPr txBox="1"/>
          <p:nvPr/>
        </p:nvSpPr>
        <p:spPr>
          <a:xfrm>
            <a:off x="10066191" y="1109320"/>
            <a:ext cx="1303655" cy="360680"/>
          </a:xfrm>
          <a:prstGeom prst="rect">
            <a:avLst/>
          </a:prstGeom>
        </p:spPr>
        <p:txBody>
          <a:bodyPr vert="horz" wrap="square" lIns="0" tIns="12700" rIns="0" bIns="0" rtlCol="0">
            <a:spAutoFit/>
          </a:bodyPr>
          <a:lstStyle/>
          <a:p>
            <a:pPr marL="12700">
              <a:lnSpc>
                <a:spcPct val="100000"/>
              </a:lnSpc>
              <a:spcBef>
                <a:spcPts val="100"/>
              </a:spcBef>
            </a:pPr>
            <a:r>
              <a:rPr sz="2200" b="1" spc="15" dirty="0">
                <a:latin typeface="Arial"/>
                <a:cs typeface="Arial"/>
              </a:rPr>
              <a:t>Ha</a:t>
            </a:r>
            <a:r>
              <a:rPr sz="2200" b="1" spc="-15" dirty="0">
                <a:latin typeface="Arial"/>
                <a:cs typeface="Arial"/>
              </a:rPr>
              <a:t>r</a:t>
            </a:r>
            <a:r>
              <a:rPr sz="2200" b="1" spc="65" dirty="0">
                <a:latin typeface="Arial"/>
                <a:cs typeface="Arial"/>
              </a:rPr>
              <a:t>d</a:t>
            </a:r>
            <a:r>
              <a:rPr sz="2200" b="1" spc="60" dirty="0">
                <a:latin typeface="Arial"/>
                <a:cs typeface="Arial"/>
              </a:rPr>
              <a:t>w</a:t>
            </a:r>
            <a:r>
              <a:rPr sz="2200" b="1" spc="-30" dirty="0">
                <a:latin typeface="Arial"/>
                <a:cs typeface="Arial"/>
              </a:rPr>
              <a:t>a</a:t>
            </a:r>
            <a:r>
              <a:rPr sz="2200" b="1" spc="-50" dirty="0">
                <a:latin typeface="Arial"/>
                <a:cs typeface="Arial"/>
              </a:rPr>
              <a:t>r</a:t>
            </a:r>
            <a:r>
              <a:rPr sz="2200" b="1" spc="-60" dirty="0">
                <a:latin typeface="Arial"/>
                <a:cs typeface="Arial"/>
              </a:rPr>
              <a:t>e</a:t>
            </a:r>
            <a:endParaRPr sz="2200">
              <a:latin typeface="Arial"/>
              <a:cs typeface="Arial"/>
            </a:endParaRPr>
          </a:p>
        </p:txBody>
      </p:sp>
      <p:sp>
        <p:nvSpPr>
          <p:cNvPr id="12" name="object 12"/>
          <p:cNvSpPr/>
          <p:nvPr/>
        </p:nvSpPr>
        <p:spPr>
          <a:xfrm>
            <a:off x="213599" y="5018789"/>
            <a:ext cx="11451590" cy="662305"/>
          </a:xfrm>
          <a:custGeom>
            <a:avLst/>
            <a:gdLst/>
            <a:ahLst/>
            <a:cxnLst/>
            <a:rect l="l" t="t" r="r" b="b"/>
            <a:pathLst>
              <a:path w="11451590" h="662304">
                <a:moveTo>
                  <a:pt x="0" y="110349"/>
                </a:moveTo>
                <a:lnTo>
                  <a:pt x="8672" y="67394"/>
                </a:lnTo>
                <a:lnTo>
                  <a:pt x="32321" y="32318"/>
                </a:lnTo>
                <a:lnTo>
                  <a:pt x="67398" y="8671"/>
                </a:lnTo>
                <a:lnTo>
                  <a:pt x="110352" y="0"/>
                </a:lnTo>
                <a:lnTo>
                  <a:pt x="11341227" y="0"/>
                </a:lnTo>
                <a:lnTo>
                  <a:pt x="11383455" y="8399"/>
                </a:lnTo>
                <a:lnTo>
                  <a:pt x="11419251" y="32324"/>
                </a:lnTo>
                <a:lnTo>
                  <a:pt x="11443176" y="68121"/>
                </a:lnTo>
                <a:lnTo>
                  <a:pt x="11451576" y="110349"/>
                </a:lnTo>
                <a:lnTo>
                  <a:pt x="11451576" y="551748"/>
                </a:lnTo>
                <a:lnTo>
                  <a:pt x="11442905" y="594704"/>
                </a:lnTo>
                <a:lnTo>
                  <a:pt x="11419258" y="629779"/>
                </a:lnTo>
                <a:lnTo>
                  <a:pt x="11384182" y="653427"/>
                </a:lnTo>
                <a:lnTo>
                  <a:pt x="11341227" y="662098"/>
                </a:lnTo>
                <a:lnTo>
                  <a:pt x="110352" y="662098"/>
                </a:lnTo>
                <a:lnTo>
                  <a:pt x="67398" y="653427"/>
                </a:lnTo>
                <a:lnTo>
                  <a:pt x="32321" y="629779"/>
                </a:lnTo>
                <a:lnTo>
                  <a:pt x="8672" y="594704"/>
                </a:lnTo>
                <a:lnTo>
                  <a:pt x="0" y="551748"/>
                </a:lnTo>
                <a:lnTo>
                  <a:pt x="0" y="110349"/>
                </a:lnTo>
                <a:close/>
              </a:path>
            </a:pathLst>
          </a:custGeom>
          <a:ln w="28574">
            <a:solidFill>
              <a:srgbClr val="00FFFF"/>
            </a:solidFill>
          </a:ln>
        </p:spPr>
        <p:txBody>
          <a:bodyPr wrap="square" lIns="0" tIns="0" rIns="0" bIns="0" rtlCol="0"/>
          <a:lstStyle/>
          <a:p>
            <a:endParaRPr/>
          </a:p>
        </p:txBody>
      </p:sp>
      <p:sp>
        <p:nvSpPr>
          <p:cNvPr id="13" name="object 13"/>
          <p:cNvSpPr txBox="1"/>
          <p:nvPr/>
        </p:nvSpPr>
        <p:spPr>
          <a:xfrm>
            <a:off x="1083925" y="5103107"/>
            <a:ext cx="9634220" cy="360680"/>
          </a:xfrm>
          <a:prstGeom prst="rect">
            <a:avLst/>
          </a:prstGeom>
        </p:spPr>
        <p:txBody>
          <a:bodyPr vert="horz" wrap="square" lIns="0" tIns="12700" rIns="0" bIns="0" rtlCol="0">
            <a:spAutoFit/>
          </a:bodyPr>
          <a:lstStyle/>
          <a:p>
            <a:pPr marL="12700">
              <a:lnSpc>
                <a:spcPct val="100000"/>
              </a:lnSpc>
              <a:spcBef>
                <a:spcPts val="100"/>
              </a:spcBef>
            </a:pPr>
            <a:r>
              <a:rPr sz="2200" b="1" spc="35" dirty="0">
                <a:solidFill>
                  <a:srgbClr val="FFFFFF"/>
                </a:solidFill>
                <a:latin typeface="Arial"/>
                <a:cs typeface="Arial"/>
              </a:rPr>
              <a:t>pH </a:t>
            </a:r>
            <a:r>
              <a:rPr sz="2200" b="1" spc="-80" dirty="0">
                <a:solidFill>
                  <a:srgbClr val="FFFFFF"/>
                </a:solidFill>
                <a:latin typeface="Arial"/>
                <a:cs typeface="Arial"/>
              </a:rPr>
              <a:t>Level </a:t>
            </a:r>
            <a:r>
              <a:rPr sz="2200" b="1" spc="-90" dirty="0">
                <a:solidFill>
                  <a:srgbClr val="FFFFFF"/>
                </a:solidFill>
                <a:latin typeface="Arial"/>
                <a:cs typeface="Arial"/>
              </a:rPr>
              <a:t>sensor </a:t>
            </a:r>
            <a:r>
              <a:rPr sz="2200" b="1" spc="-25" dirty="0">
                <a:solidFill>
                  <a:srgbClr val="FFFFFF"/>
                </a:solidFill>
                <a:latin typeface="Arial"/>
                <a:cs typeface="Arial"/>
              </a:rPr>
              <a:t>which </a:t>
            </a:r>
            <a:r>
              <a:rPr sz="2200" b="1" spc="-105" dirty="0">
                <a:solidFill>
                  <a:srgbClr val="FFFFFF"/>
                </a:solidFill>
                <a:latin typeface="Arial"/>
                <a:cs typeface="Arial"/>
              </a:rPr>
              <a:t>is </a:t>
            </a:r>
            <a:r>
              <a:rPr sz="2200" b="1" spc="-65" dirty="0">
                <a:solidFill>
                  <a:srgbClr val="FFFFFF"/>
                </a:solidFill>
                <a:latin typeface="Arial"/>
                <a:cs typeface="Arial"/>
              </a:rPr>
              <a:t>connected </a:t>
            </a:r>
            <a:r>
              <a:rPr sz="2200" b="1" dirty="0">
                <a:solidFill>
                  <a:srgbClr val="FFFFFF"/>
                </a:solidFill>
                <a:latin typeface="Arial"/>
                <a:cs typeface="Arial"/>
              </a:rPr>
              <a:t>to </a:t>
            </a:r>
            <a:r>
              <a:rPr sz="2200" b="1" spc="-15" dirty="0">
                <a:solidFill>
                  <a:srgbClr val="FFFFFF"/>
                </a:solidFill>
                <a:latin typeface="Arial"/>
                <a:cs typeface="Arial"/>
              </a:rPr>
              <a:t>the </a:t>
            </a:r>
            <a:r>
              <a:rPr sz="2200" b="1" spc="-60" dirty="0">
                <a:solidFill>
                  <a:srgbClr val="FFFFFF"/>
                </a:solidFill>
                <a:latin typeface="Arial"/>
                <a:cs typeface="Arial"/>
              </a:rPr>
              <a:t>microcontroller </a:t>
            </a:r>
            <a:r>
              <a:rPr sz="2200" b="1" spc="-35" dirty="0">
                <a:solidFill>
                  <a:srgbClr val="FFFFFF"/>
                </a:solidFill>
                <a:latin typeface="Arial"/>
                <a:cs typeface="Arial"/>
              </a:rPr>
              <a:t>through </a:t>
            </a:r>
            <a:r>
              <a:rPr sz="2200" b="1" spc="20" dirty="0">
                <a:solidFill>
                  <a:srgbClr val="FFFFFF"/>
                </a:solidFill>
                <a:latin typeface="Arial"/>
                <a:cs typeface="Arial"/>
              </a:rPr>
              <a:t>I/O</a:t>
            </a:r>
            <a:r>
              <a:rPr sz="2200" b="1" spc="340" dirty="0">
                <a:solidFill>
                  <a:srgbClr val="FFFFFF"/>
                </a:solidFill>
                <a:latin typeface="Arial"/>
                <a:cs typeface="Arial"/>
              </a:rPr>
              <a:t> </a:t>
            </a:r>
            <a:r>
              <a:rPr sz="2200" b="1" spc="-75" dirty="0">
                <a:solidFill>
                  <a:srgbClr val="FFFFFF"/>
                </a:solidFill>
                <a:latin typeface="Arial"/>
                <a:cs typeface="Arial"/>
              </a:rPr>
              <a:t>pins</a:t>
            </a:r>
            <a:endParaRPr sz="2200">
              <a:latin typeface="Arial"/>
              <a:cs typeface="Arial"/>
            </a:endParaRPr>
          </a:p>
        </p:txBody>
      </p:sp>
      <p:sp>
        <p:nvSpPr>
          <p:cNvPr id="14" name="object 14"/>
          <p:cNvSpPr/>
          <p:nvPr/>
        </p:nvSpPr>
        <p:spPr>
          <a:xfrm>
            <a:off x="4519715" y="1853946"/>
            <a:ext cx="2948743" cy="2948694"/>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12192000" cy="1798955"/>
            <a:chOff x="0" y="0"/>
            <a:chExt cx="12192000" cy="1798955"/>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838200" y="433136"/>
            <a:ext cx="10515600" cy="1189541"/>
          </a:xfrm>
          <a:prstGeom prst="rect">
            <a:avLst/>
          </a:prstGeom>
        </p:spPr>
        <p:txBody>
          <a:bodyPr vert="horz" wrap="square" lIns="0" tIns="507477" rIns="0" bIns="0" rtlCol="0">
            <a:spAutoFit/>
          </a:bodyPr>
          <a:lstStyle/>
          <a:p>
            <a:pPr marL="12700">
              <a:lnSpc>
                <a:spcPct val="100000"/>
              </a:lnSpc>
              <a:spcBef>
                <a:spcPts val="100"/>
              </a:spcBef>
            </a:pPr>
            <a:r>
              <a:rPr lang="en-IN" spc="-645" dirty="0"/>
              <a:t>Innovators</a:t>
            </a:r>
            <a:endParaRPr spc="-645" dirty="0"/>
          </a:p>
        </p:txBody>
      </p:sp>
      <p:grpSp>
        <p:nvGrpSpPr>
          <p:cNvPr id="7" name="object 7"/>
          <p:cNvGrpSpPr/>
          <p:nvPr/>
        </p:nvGrpSpPr>
        <p:grpSpPr>
          <a:xfrm>
            <a:off x="2741869" y="0"/>
            <a:ext cx="9464675" cy="1854200"/>
            <a:chOff x="2741869" y="0"/>
            <a:chExt cx="9464675" cy="1854200"/>
          </a:xfrm>
        </p:grpSpPr>
        <p:sp>
          <p:nvSpPr>
            <p:cNvPr id="8" name="object 8"/>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grpSp>
      <p:sp>
        <p:nvSpPr>
          <p:cNvPr id="10" name="object 10"/>
          <p:cNvSpPr txBox="1"/>
          <p:nvPr/>
        </p:nvSpPr>
        <p:spPr>
          <a:xfrm>
            <a:off x="10066191" y="1109320"/>
            <a:ext cx="1303655" cy="360680"/>
          </a:xfrm>
          <a:prstGeom prst="rect">
            <a:avLst/>
          </a:prstGeom>
        </p:spPr>
        <p:txBody>
          <a:bodyPr vert="horz" wrap="square" lIns="0" tIns="12700" rIns="0" bIns="0" rtlCol="0">
            <a:spAutoFit/>
          </a:bodyPr>
          <a:lstStyle/>
          <a:p>
            <a:pPr marL="12700">
              <a:lnSpc>
                <a:spcPct val="100000"/>
              </a:lnSpc>
              <a:spcBef>
                <a:spcPts val="100"/>
              </a:spcBef>
            </a:pPr>
            <a:r>
              <a:rPr sz="2200" b="1" spc="15" dirty="0">
                <a:latin typeface="Arial"/>
                <a:cs typeface="Arial"/>
              </a:rPr>
              <a:t>Ha</a:t>
            </a:r>
            <a:r>
              <a:rPr sz="2200" b="1" spc="-15" dirty="0">
                <a:latin typeface="Arial"/>
                <a:cs typeface="Arial"/>
              </a:rPr>
              <a:t>r</a:t>
            </a:r>
            <a:r>
              <a:rPr sz="2200" b="1" spc="65" dirty="0">
                <a:latin typeface="Arial"/>
                <a:cs typeface="Arial"/>
              </a:rPr>
              <a:t>d</a:t>
            </a:r>
            <a:r>
              <a:rPr sz="2200" b="1" spc="60" dirty="0">
                <a:latin typeface="Arial"/>
                <a:cs typeface="Arial"/>
              </a:rPr>
              <a:t>w</a:t>
            </a:r>
            <a:r>
              <a:rPr sz="2200" b="1" spc="-30" dirty="0">
                <a:latin typeface="Arial"/>
                <a:cs typeface="Arial"/>
              </a:rPr>
              <a:t>a</a:t>
            </a:r>
            <a:r>
              <a:rPr sz="2200" b="1" spc="-50" dirty="0">
                <a:latin typeface="Arial"/>
                <a:cs typeface="Arial"/>
              </a:rPr>
              <a:t>r</a:t>
            </a:r>
            <a:r>
              <a:rPr sz="2200" b="1" spc="-60" dirty="0">
                <a:latin typeface="Arial"/>
                <a:cs typeface="Arial"/>
              </a:rPr>
              <a:t>e</a:t>
            </a:r>
            <a:endParaRPr sz="2200">
              <a:latin typeface="Arial"/>
              <a:cs typeface="Arial"/>
            </a:endParaRPr>
          </a:p>
        </p:txBody>
      </p:sp>
      <p:sp>
        <p:nvSpPr>
          <p:cNvPr id="11" name="object 11"/>
          <p:cNvSpPr/>
          <p:nvPr/>
        </p:nvSpPr>
        <p:spPr>
          <a:xfrm>
            <a:off x="213599" y="5018789"/>
            <a:ext cx="11451590" cy="662305"/>
          </a:xfrm>
          <a:custGeom>
            <a:avLst/>
            <a:gdLst/>
            <a:ahLst/>
            <a:cxnLst/>
            <a:rect l="l" t="t" r="r" b="b"/>
            <a:pathLst>
              <a:path w="11451590" h="662304">
                <a:moveTo>
                  <a:pt x="0" y="110349"/>
                </a:moveTo>
                <a:lnTo>
                  <a:pt x="8672" y="67394"/>
                </a:lnTo>
                <a:lnTo>
                  <a:pt x="32321" y="32318"/>
                </a:lnTo>
                <a:lnTo>
                  <a:pt x="67398" y="8671"/>
                </a:lnTo>
                <a:lnTo>
                  <a:pt x="110352" y="0"/>
                </a:lnTo>
                <a:lnTo>
                  <a:pt x="11341227" y="0"/>
                </a:lnTo>
                <a:lnTo>
                  <a:pt x="11383455" y="8399"/>
                </a:lnTo>
                <a:lnTo>
                  <a:pt x="11419251" y="32324"/>
                </a:lnTo>
                <a:lnTo>
                  <a:pt x="11443176" y="68121"/>
                </a:lnTo>
                <a:lnTo>
                  <a:pt x="11451576" y="110349"/>
                </a:lnTo>
                <a:lnTo>
                  <a:pt x="11451576" y="551748"/>
                </a:lnTo>
                <a:lnTo>
                  <a:pt x="11442905" y="594704"/>
                </a:lnTo>
                <a:lnTo>
                  <a:pt x="11419258" y="629779"/>
                </a:lnTo>
                <a:lnTo>
                  <a:pt x="11384182" y="653427"/>
                </a:lnTo>
                <a:lnTo>
                  <a:pt x="11341227" y="662098"/>
                </a:lnTo>
                <a:lnTo>
                  <a:pt x="110352" y="662098"/>
                </a:lnTo>
                <a:lnTo>
                  <a:pt x="67398" y="653427"/>
                </a:lnTo>
                <a:lnTo>
                  <a:pt x="32321" y="629779"/>
                </a:lnTo>
                <a:lnTo>
                  <a:pt x="8672" y="594704"/>
                </a:lnTo>
                <a:lnTo>
                  <a:pt x="0" y="551748"/>
                </a:lnTo>
                <a:lnTo>
                  <a:pt x="0" y="110349"/>
                </a:lnTo>
                <a:close/>
              </a:path>
            </a:pathLst>
          </a:custGeom>
          <a:ln w="28574">
            <a:solidFill>
              <a:srgbClr val="00FFFF"/>
            </a:solidFill>
          </a:ln>
        </p:spPr>
        <p:txBody>
          <a:bodyPr wrap="square" lIns="0" tIns="0" rIns="0" bIns="0" rtlCol="0"/>
          <a:lstStyle/>
          <a:p>
            <a:endParaRPr/>
          </a:p>
        </p:txBody>
      </p:sp>
      <p:sp>
        <p:nvSpPr>
          <p:cNvPr id="12" name="object 12"/>
          <p:cNvSpPr txBox="1"/>
          <p:nvPr/>
        </p:nvSpPr>
        <p:spPr>
          <a:xfrm>
            <a:off x="1067724" y="5103107"/>
            <a:ext cx="9665335" cy="360680"/>
          </a:xfrm>
          <a:prstGeom prst="rect">
            <a:avLst/>
          </a:prstGeom>
        </p:spPr>
        <p:txBody>
          <a:bodyPr vert="horz" wrap="square" lIns="0" tIns="12700" rIns="0" bIns="0" rtlCol="0">
            <a:spAutoFit/>
          </a:bodyPr>
          <a:lstStyle/>
          <a:p>
            <a:pPr marL="12700">
              <a:lnSpc>
                <a:spcPct val="100000"/>
              </a:lnSpc>
              <a:spcBef>
                <a:spcPts val="100"/>
              </a:spcBef>
            </a:pPr>
            <a:r>
              <a:rPr sz="2200" b="1" spc="-40" dirty="0">
                <a:solidFill>
                  <a:srgbClr val="FFFFFF"/>
                </a:solidFill>
                <a:latin typeface="Arial"/>
                <a:cs typeface="Arial"/>
              </a:rPr>
              <a:t>Turbidity </a:t>
            </a:r>
            <a:r>
              <a:rPr sz="2200" b="1" spc="-90" dirty="0">
                <a:solidFill>
                  <a:srgbClr val="FFFFFF"/>
                </a:solidFill>
                <a:latin typeface="Arial"/>
                <a:cs typeface="Arial"/>
              </a:rPr>
              <a:t>sensor </a:t>
            </a:r>
            <a:r>
              <a:rPr sz="2200" b="1" spc="-25" dirty="0">
                <a:solidFill>
                  <a:srgbClr val="FFFFFF"/>
                </a:solidFill>
                <a:latin typeface="Arial"/>
                <a:cs typeface="Arial"/>
              </a:rPr>
              <a:t>which </a:t>
            </a:r>
            <a:r>
              <a:rPr sz="2200" b="1" spc="-105" dirty="0">
                <a:solidFill>
                  <a:srgbClr val="FFFFFF"/>
                </a:solidFill>
                <a:latin typeface="Arial"/>
                <a:cs typeface="Arial"/>
              </a:rPr>
              <a:t>is </a:t>
            </a:r>
            <a:r>
              <a:rPr sz="2200" b="1" spc="-65" dirty="0">
                <a:solidFill>
                  <a:srgbClr val="FFFFFF"/>
                </a:solidFill>
                <a:latin typeface="Arial"/>
                <a:cs typeface="Arial"/>
              </a:rPr>
              <a:t>connected </a:t>
            </a:r>
            <a:r>
              <a:rPr sz="2200" b="1" dirty="0">
                <a:solidFill>
                  <a:srgbClr val="FFFFFF"/>
                </a:solidFill>
                <a:latin typeface="Arial"/>
                <a:cs typeface="Arial"/>
              </a:rPr>
              <a:t>to </a:t>
            </a:r>
            <a:r>
              <a:rPr sz="2200" b="1" spc="-15" dirty="0">
                <a:solidFill>
                  <a:srgbClr val="FFFFFF"/>
                </a:solidFill>
                <a:latin typeface="Arial"/>
                <a:cs typeface="Arial"/>
              </a:rPr>
              <a:t>the </a:t>
            </a:r>
            <a:r>
              <a:rPr sz="2200" b="1" spc="-60" dirty="0">
                <a:solidFill>
                  <a:srgbClr val="FFFFFF"/>
                </a:solidFill>
                <a:latin typeface="Arial"/>
                <a:cs typeface="Arial"/>
              </a:rPr>
              <a:t>microcontroller </a:t>
            </a:r>
            <a:r>
              <a:rPr sz="2200" b="1" spc="-35" dirty="0">
                <a:solidFill>
                  <a:srgbClr val="FFFFFF"/>
                </a:solidFill>
                <a:latin typeface="Arial"/>
                <a:cs typeface="Arial"/>
              </a:rPr>
              <a:t>through </a:t>
            </a:r>
            <a:r>
              <a:rPr sz="2200" b="1" spc="20" dirty="0">
                <a:solidFill>
                  <a:srgbClr val="FFFFFF"/>
                </a:solidFill>
                <a:latin typeface="Arial"/>
                <a:cs typeface="Arial"/>
              </a:rPr>
              <a:t>I/O</a:t>
            </a:r>
            <a:r>
              <a:rPr sz="2200" b="1" spc="375" dirty="0">
                <a:solidFill>
                  <a:srgbClr val="FFFFFF"/>
                </a:solidFill>
                <a:latin typeface="Arial"/>
                <a:cs typeface="Arial"/>
              </a:rPr>
              <a:t> </a:t>
            </a:r>
            <a:r>
              <a:rPr sz="2200" b="1" spc="-75" dirty="0">
                <a:solidFill>
                  <a:srgbClr val="FFFFFF"/>
                </a:solidFill>
                <a:latin typeface="Arial"/>
                <a:cs typeface="Arial"/>
              </a:rPr>
              <a:t>pins</a:t>
            </a:r>
            <a:endParaRPr sz="2200">
              <a:latin typeface="Arial"/>
              <a:cs typeface="Arial"/>
            </a:endParaRPr>
          </a:p>
        </p:txBody>
      </p:sp>
      <p:sp>
        <p:nvSpPr>
          <p:cNvPr id="13" name="object 13"/>
          <p:cNvSpPr/>
          <p:nvPr/>
        </p:nvSpPr>
        <p:spPr>
          <a:xfrm>
            <a:off x="4672140" y="1861981"/>
            <a:ext cx="3004493" cy="300448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12192000" cy="1798955"/>
            <a:chOff x="0" y="0"/>
            <a:chExt cx="12192000" cy="1798955"/>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838200" y="433136"/>
            <a:ext cx="10515600" cy="1189541"/>
          </a:xfrm>
          <a:prstGeom prst="rect">
            <a:avLst/>
          </a:prstGeom>
        </p:spPr>
        <p:txBody>
          <a:bodyPr vert="horz" wrap="square" lIns="0" tIns="507477" rIns="0" bIns="0" rtlCol="0">
            <a:spAutoFit/>
          </a:bodyPr>
          <a:lstStyle/>
          <a:p>
            <a:pPr marL="12700">
              <a:lnSpc>
                <a:spcPct val="100000"/>
              </a:lnSpc>
              <a:spcBef>
                <a:spcPts val="100"/>
              </a:spcBef>
            </a:pPr>
            <a:r>
              <a:rPr lang="en-IN" spc="-645" dirty="0"/>
              <a:t>Innovators</a:t>
            </a:r>
            <a:endParaRPr spc="-645" dirty="0"/>
          </a:p>
        </p:txBody>
      </p:sp>
      <p:grpSp>
        <p:nvGrpSpPr>
          <p:cNvPr id="7" name="object 7"/>
          <p:cNvGrpSpPr/>
          <p:nvPr/>
        </p:nvGrpSpPr>
        <p:grpSpPr>
          <a:xfrm>
            <a:off x="2741869" y="0"/>
            <a:ext cx="9464675" cy="1854200"/>
            <a:chOff x="2741869" y="0"/>
            <a:chExt cx="9464675" cy="1854200"/>
          </a:xfrm>
        </p:grpSpPr>
        <p:sp>
          <p:nvSpPr>
            <p:cNvPr id="8" name="object 8"/>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grpSp>
      <p:sp>
        <p:nvSpPr>
          <p:cNvPr id="10" name="object 10"/>
          <p:cNvSpPr txBox="1"/>
          <p:nvPr/>
        </p:nvSpPr>
        <p:spPr>
          <a:xfrm>
            <a:off x="10066191" y="1109320"/>
            <a:ext cx="1303655" cy="360680"/>
          </a:xfrm>
          <a:prstGeom prst="rect">
            <a:avLst/>
          </a:prstGeom>
        </p:spPr>
        <p:txBody>
          <a:bodyPr vert="horz" wrap="square" lIns="0" tIns="12700" rIns="0" bIns="0" rtlCol="0">
            <a:spAutoFit/>
          </a:bodyPr>
          <a:lstStyle/>
          <a:p>
            <a:pPr marL="12700">
              <a:lnSpc>
                <a:spcPct val="100000"/>
              </a:lnSpc>
              <a:spcBef>
                <a:spcPts val="100"/>
              </a:spcBef>
            </a:pPr>
            <a:r>
              <a:rPr sz="2200" b="1" spc="15" dirty="0">
                <a:latin typeface="Arial"/>
                <a:cs typeface="Arial"/>
              </a:rPr>
              <a:t>Ha</a:t>
            </a:r>
            <a:r>
              <a:rPr sz="2200" b="1" spc="-15" dirty="0">
                <a:latin typeface="Arial"/>
                <a:cs typeface="Arial"/>
              </a:rPr>
              <a:t>r</a:t>
            </a:r>
            <a:r>
              <a:rPr sz="2200" b="1" spc="65" dirty="0">
                <a:latin typeface="Arial"/>
                <a:cs typeface="Arial"/>
              </a:rPr>
              <a:t>d</a:t>
            </a:r>
            <a:r>
              <a:rPr sz="2200" b="1" spc="60" dirty="0">
                <a:latin typeface="Arial"/>
                <a:cs typeface="Arial"/>
              </a:rPr>
              <a:t>w</a:t>
            </a:r>
            <a:r>
              <a:rPr sz="2200" b="1" spc="-30" dirty="0">
                <a:latin typeface="Arial"/>
                <a:cs typeface="Arial"/>
              </a:rPr>
              <a:t>a</a:t>
            </a:r>
            <a:r>
              <a:rPr sz="2200" b="1" spc="-50" dirty="0">
                <a:latin typeface="Arial"/>
                <a:cs typeface="Arial"/>
              </a:rPr>
              <a:t>r</a:t>
            </a:r>
            <a:r>
              <a:rPr sz="2200" b="1" spc="-60" dirty="0">
                <a:latin typeface="Arial"/>
                <a:cs typeface="Arial"/>
              </a:rPr>
              <a:t>e</a:t>
            </a:r>
            <a:endParaRPr sz="2200">
              <a:latin typeface="Arial"/>
              <a:cs typeface="Arial"/>
            </a:endParaRPr>
          </a:p>
        </p:txBody>
      </p:sp>
      <p:sp>
        <p:nvSpPr>
          <p:cNvPr id="11" name="object 11"/>
          <p:cNvSpPr/>
          <p:nvPr/>
        </p:nvSpPr>
        <p:spPr>
          <a:xfrm>
            <a:off x="213599" y="5018789"/>
            <a:ext cx="11451590" cy="966469"/>
          </a:xfrm>
          <a:custGeom>
            <a:avLst/>
            <a:gdLst/>
            <a:ahLst/>
            <a:cxnLst/>
            <a:rect l="l" t="t" r="r" b="b"/>
            <a:pathLst>
              <a:path w="11451590" h="966470">
                <a:moveTo>
                  <a:pt x="0" y="160999"/>
                </a:moveTo>
                <a:lnTo>
                  <a:pt x="5751" y="118197"/>
                </a:lnTo>
                <a:lnTo>
                  <a:pt x="21981" y="79736"/>
                </a:lnTo>
                <a:lnTo>
                  <a:pt x="47156" y="47153"/>
                </a:lnTo>
                <a:lnTo>
                  <a:pt x="79740" y="21979"/>
                </a:lnTo>
                <a:lnTo>
                  <a:pt x="118201" y="5750"/>
                </a:lnTo>
                <a:lnTo>
                  <a:pt x="161002" y="0"/>
                </a:lnTo>
                <a:lnTo>
                  <a:pt x="11290577" y="0"/>
                </a:lnTo>
                <a:lnTo>
                  <a:pt x="11352189" y="12259"/>
                </a:lnTo>
                <a:lnTo>
                  <a:pt x="11404427" y="47149"/>
                </a:lnTo>
                <a:lnTo>
                  <a:pt x="11439317" y="99387"/>
                </a:lnTo>
                <a:lnTo>
                  <a:pt x="11451576" y="160999"/>
                </a:lnTo>
                <a:lnTo>
                  <a:pt x="11451576" y="804998"/>
                </a:lnTo>
                <a:lnTo>
                  <a:pt x="11445826" y="847800"/>
                </a:lnTo>
                <a:lnTo>
                  <a:pt x="11429597" y="886261"/>
                </a:lnTo>
                <a:lnTo>
                  <a:pt x="11404423" y="918845"/>
                </a:lnTo>
                <a:lnTo>
                  <a:pt x="11371840" y="944018"/>
                </a:lnTo>
                <a:lnTo>
                  <a:pt x="11333379" y="960247"/>
                </a:lnTo>
                <a:lnTo>
                  <a:pt x="11290577" y="965998"/>
                </a:lnTo>
                <a:lnTo>
                  <a:pt x="161002" y="965998"/>
                </a:lnTo>
                <a:lnTo>
                  <a:pt x="118201" y="960247"/>
                </a:lnTo>
                <a:lnTo>
                  <a:pt x="79740" y="944018"/>
                </a:lnTo>
                <a:lnTo>
                  <a:pt x="47156" y="918845"/>
                </a:lnTo>
                <a:lnTo>
                  <a:pt x="21981" y="886261"/>
                </a:lnTo>
                <a:lnTo>
                  <a:pt x="5751" y="847800"/>
                </a:lnTo>
                <a:lnTo>
                  <a:pt x="0" y="804998"/>
                </a:lnTo>
                <a:lnTo>
                  <a:pt x="0" y="160999"/>
                </a:lnTo>
                <a:close/>
              </a:path>
            </a:pathLst>
          </a:custGeom>
          <a:ln w="28574">
            <a:solidFill>
              <a:srgbClr val="00FFFF"/>
            </a:solidFill>
          </a:ln>
        </p:spPr>
        <p:txBody>
          <a:bodyPr wrap="square" lIns="0" tIns="0" rIns="0" bIns="0" rtlCol="0"/>
          <a:lstStyle/>
          <a:p>
            <a:endParaRPr/>
          </a:p>
        </p:txBody>
      </p:sp>
      <p:sp>
        <p:nvSpPr>
          <p:cNvPr id="12" name="object 12"/>
          <p:cNvSpPr txBox="1"/>
          <p:nvPr/>
        </p:nvSpPr>
        <p:spPr>
          <a:xfrm>
            <a:off x="796475" y="5103107"/>
            <a:ext cx="10208895" cy="1115060"/>
          </a:xfrm>
          <a:prstGeom prst="rect">
            <a:avLst/>
          </a:prstGeom>
        </p:spPr>
        <p:txBody>
          <a:bodyPr vert="horz" wrap="square" lIns="0" tIns="25400" rIns="0" bIns="0" rtlCol="0">
            <a:spAutoFit/>
          </a:bodyPr>
          <a:lstStyle/>
          <a:p>
            <a:pPr marL="4834255" marR="5080" indent="-4822190">
              <a:lnSpc>
                <a:spcPts val="2620"/>
              </a:lnSpc>
              <a:spcBef>
                <a:spcPts val="200"/>
              </a:spcBef>
            </a:pPr>
            <a:r>
              <a:rPr sz="2200" b="1" spc="-70" dirty="0">
                <a:solidFill>
                  <a:srgbClr val="FFFFFF"/>
                </a:solidFill>
                <a:latin typeface="Arial"/>
                <a:cs typeface="Arial"/>
              </a:rPr>
              <a:t>Dissolved </a:t>
            </a:r>
            <a:r>
              <a:rPr sz="2200" b="1" spc="-50" dirty="0">
                <a:solidFill>
                  <a:srgbClr val="FFFFFF"/>
                </a:solidFill>
                <a:latin typeface="Arial"/>
                <a:cs typeface="Arial"/>
              </a:rPr>
              <a:t>Oxygen </a:t>
            </a:r>
            <a:r>
              <a:rPr sz="2200" b="1" spc="-90" dirty="0">
                <a:solidFill>
                  <a:srgbClr val="FFFFFF"/>
                </a:solidFill>
                <a:latin typeface="Arial"/>
                <a:cs typeface="Arial"/>
              </a:rPr>
              <a:t>sensor </a:t>
            </a:r>
            <a:r>
              <a:rPr sz="2200" b="1" spc="-25" dirty="0">
                <a:solidFill>
                  <a:srgbClr val="FFFFFF"/>
                </a:solidFill>
                <a:latin typeface="Arial"/>
                <a:cs typeface="Arial"/>
              </a:rPr>
              <a:t>which </a:t>
            </a:r>
            <a:r>
              <a:rPr sz="2200" b="1" spc="-105" dirty="0">
                <a:solidFill>
                  <a:srgbClr val="FFFFFF"/>
                </a:solidFill>
                <a:latin typeface="Arial"/>
                <a:cs typeface="Arial"/>
              </a:rPr>
              <a:t>is </a:t>
            </a:r>
            <a:r>
              <a:rPr sz="2200" b="1" spc="-65" dirty="0">
                <a:solidFill>
                  <a:srgbClr val="FFFFFF"/>
                </a:solidFill>
                <a:latin typeface="Arial"/>
                <a:cs typeface="Arial"/>
              </a:rPr>
              <a:t>connected </a:t>
            </a:r>
            <a:r>
              <a:rPr sz="2200" b="1" dirty="0">
                <a:solidFill>
                  <a:srgbClr val="FFFFFF"/>
                </a:solidFill>
                <a:latin typeface="Arial"/>
                <a:cs typeface="Arial"/>
              </a:rPr>
              <a:t>to </a:t>
            </a:r>
            <a:r>
              <a:rPr sz="2200" b="1" spc="-15" dirty="0">
                <a:solidFill>
                  <a:srgbClr val="FFFFFF"/>
                </a:solidFill>
                <a:latin typeface="Arial"/>
                <a:cs typeface="Arial"/>
              </a:rPr>
              <a:t>the </a:t>
            </a:r>
            <a:r>
              <a:rPr sz="2200" b="1" spc="-60" dirty="0">
                <a:solidFill>
                  <a:srgbClr val="FFFFFF"/>
                </a:solidFill>
                <a:latin typeface="Arial"/>
                <a:cs typeface="Arial"/>
              </a:rPr>
              <a:t>microcontroller </a:t>
            </a:r>
            <a:r>
              <a:rPr sz="2200" b="1" spc="-35" dirty="0">
                <a:solidFill>
                  <a:srgbClr val="FFFFFF"/>
                </a:solidFill>
                <a:latin typeface="Arial"/>
                <a:cs typeface="Arial"/>
              </a:rPr>
              <a:t>through </a:t>
            </a:r>
            <a:r>
              <a:rPr sz="2200" b="1" spc="20" dirty="0">
                <a:solidFill>
                  <a:srgbClr val="FFFFFF"/>
                </a:solidFill>
                <a:latin typeface="Arial"/>
                <a:cs typeface="Arial"/>
              </a:rPr>
              <a:t>I/O  </a:t>
            </a:r>
            <a:r>
              <a:rPr sz="2200" b="1" spc="-75" dirty="0">
                <a:solidFill>
                  <a:srgbClr val="FFFFFF"/>
                </a:solidFill>
                <a:latin typeface="Arial"/>
                <a:cs typeface="Arial"/>
              </a:rPr>
              <a:t>pins</a:t>
            </a:r>
            <a:endParaRPr sz="2200">
              <a:latin typeface="Arial"/>
              <a:cs typeface="Arial"/>
            </a:endParaRPr>
          </a:p>
          <a:p>
            <a:pPr marL="20320">
              <a:lnSpc>
                <a:spcPct val="100000"/>
              </a:lnSpc>
              <a:spcBef>
                <a:spcPts val="2035"/>
              </a:spcBef>
            </a:pPr>
            <a:r>
              <a:rPr sz="1000" spc="-5" dirty="0">
                <a:solidFill>
                  <a:srgbClr val="C393A5"/>
                </a:solidFill>
                <a:latin typeface="Carlito"/>
                <a:cs typeface="Carlito"/>
              </a:rPr>
              <a:t>42</a:t>
            </a:r>
            <a:endParaRPr sz="1000">
              <a:latin typeface="Carlito"/>
              <a:cs typeface="Carlito"/>
            </a:endParaRPr>
          </a:p>
        </p:txBody>
      </p:sp>
      <p:sp>
        <p:nvSpPr>
          <p:cNvPr id="13" name="object 13"/>
          <p:cNvSpPr/>
          <p:nvPr/>
        </p:nvSpPr>
        <p:spPr>
          <a:xfrm>
            <a:off x="3159143" y="1936796"/>
            <a:ext cx="5481338" cy="2854794"/>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12192000" cy="1798955"/>
            <a:chOff x="0" y="0"/>
            <a:chExt cx="12192000" cy="1798955"/>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838200" y="433136"/>
            <a:ext cx="10515600" cy="1189541"/>
          </a:xfrm>
          <a:prstGeom prst="rect">
            <a:avLst/>
          </a:prstGeom>
        </p:spPr>
        <p:txBody>
          <a:bodyPr vert="horz" wrap="square" lIns="0" tIns="507477" rIns="0" bIns="0" rtlCol="0">
            <a:spAutoFit/>
          </a:bodyPr>
          <a:lstStyle/>
          <a:p>
            <a:pPr marL="12700">
              <a:lnSpc>
                <a:spcPct val="100000"/>
              </a:lnSpc>
              <a:spcBef>
                <a:spcPts val="100"/>
              </a:spcBef>
            </a:pPr>
            <a:r>
              <a:rPr lang="en-IN" spc="-645" dirty="0"/>
              <a:t>Innovators</a:t>
            </a:r>
            <a:endParaRPr spc="-645" dirty="0"/>
          </a:p>
        </p:txBody>
      </p:sp>
      <p:grpSp>
        <p:nvGrpSpPr>
          <p:cNvPr id="7" name="object 7"/>
          <p:cNvGrpSpPr/>
          <p:nvPr/>
        </p:nvGrpSpPr>
        <p:grpSpPr>
          <a:xfrm>
            <a:off x="2741869" y="0"/>
            <a:ext cx="9464675" cy="1854200"/>
            <a:chOff x="2741869" y="0"/>
            <a:chExt cx="9464675" cy="1854200"/>
          </a:xfrm>
        </p:grpSpPr>
        <p:sp>
          <p:nvSpPr>
            <p:cNvPr id="8" name="object 8"/>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grpSp>
      <p:sp>
        <p:nvSpPr>
          <p:cNvPr id="10" name="object 10"/>
          <p:cNvSpPr txBox="1"/>
          <p:nvPr/>
        </p:nvSpPr>
        <p:spPr>
          <a:xfrm>
            <a:off x="10066191" y="1109320"/>
            <a:ext cx="1303655" cy="360680"/>
          </a:xfrm>
          <a:prstGeom prst="rect">
            <a:avLst/>
          </a:prstGeom>
        </p:spPr>
        <p:txBody>
          <a:bodyPr vert="horz" wrap="square" lIns="0" tIns="12700" rIns="0" bIns="0" rtlCol="0">
            <a:spAutoFit/>
          </a:bodyPr>
          <a:lstStyle/>
          <a:p>
            <a:pPr marL="12700">
              <a:lnSpc>
                <a:spcPct val="100000"/>
              </a:lnSpc>
              <a:spcBef>
                <a:spcPts val="100"/>
              </a:spcBef>
            </a:pPr>
            <a:r>
              <a:rPr sz="2200" b="1" spc="15" dirty="0">
                <a:latin typeface="Arial"/>
                <a:cs typeface="Arial"/>
              </a:rPr>
              <a:t>Ha</a:t>
            </a:r>
            <a:r>
              <a:rPr sz="2200" b="1" spc="-15" dirty="0">
                <a:latin typeface="Arial"/>
                <a:cs typeface="Arial"/>
              </a:rPr>
              <a:t>r</a:t>
            </a:r>
            <a:r>
              <a:rPr sz="2200" b="1" spc="65" dirty="0">
                <a:latin typeface="Arial"/>
                <a:cs typeface="Arial"/>
              </a:rPr>
              <a:t>d</a:t>
            </a:r>
            <a:r>
              <a:rPr sz="2200" b="1" spc="60" dirty="0">
                <a:latin typeface="Arial"/>
                <a:cs typeface="Arial"/>
              </a:rPr>
              <a:t>w</a:t>
            </a:r>
            <a:r>
              <a:rPr sz="2200" b="1" spc="-30" dirty="0">
                <a:latin typeface="Arial"/>
                <a:cs typeface="Arial"/>
              </a:rPr>
              <a:t>a</a:t>
            </a:r>
            <a:r>
              <a:rPr sz="2200" b="1" spc="-50" dirty="0">
                <a:latin typeface="Arial"/>
                <a:cs typeface="Arial"/>
              </a:rPr>
              <a:t>r</a:t>
            </a:r>
            <a:r>
              <a:rPr sz="2200" b="1" spc="-60" dirty="0">
                <a:latin typeface="Arial"/>
                <a:cs typeface="Arial"/>
              </a:rPr>
              <a:t>e</a:t>
            </a:r>
            <a:endParaRPr sz="2200">
              <a:latin typeface="Arial"/>
              <a:cs typeface="Arial"/>
            </a:endParaRPr>
          </a:p>
        </p:txBody>
      </p:sp>
      <p:sp>
        <p:nvSpPr>
          <p:cNvPr id="11" name="object 11"/>
          <p:cNvSpPr/>
          <p:nvPr/>
        </p:nvSpPr>
        <p:spPr>
          <a:xfrm>
            <a:off x="213599" y="5018789"/>
            <a:ext cx="11451590" cy="966469"/>
          </a:xfrm>
          <a:custGeom>
            <a:avLst/>
            <a:gdLst/>
            <a:ahLst/>
            <a:cxnLst/>
            <a:rect l="l" t="t" r="r" b="b"/>
            <a:pathLst>
              <a:path w="11451590" h="966470">
                <a:moveTo>
                  <a:pt x="0" y="160999"/>
                </a:moveTo>
                <a:lnTo>
                  <a:pt x="5751" y="118197"/>
                </a:lnTo>
                <a:lnTo>
                  <a:pt x="21981" y="79736"/>
                </a:lnTo>
                <a:lnTo>
                  <a:pt x="47156" y="47153"/>
                </a:lnTo>
                <a:lnTo>
                  <a:pt x="79740" y="21979"/>
                </a:lnTo>
                <a:lnTo>
                  <a:pt x="118201" y="5750"/>
                </a:lnTo>
                <a:lnTo>
                  <a:pt x="161002" y="0"/>
                </a:lnTo>
                <a:lnTo>
                  <a:pt x="11290577" y="0"/>
                </a:lnTo>
                <a:lnTo>
                  <a:pt x="11352189" y="12259"/>
                </a:lnTo>
                <a:lnTo>
                  <a:pt x="11404427" y="47149"/>
                </a:lnTo>
                <a:lnTo>
                  <a:pt x="11439317" y="99387"/>
                </a:lnTo>
                <a:lnTo>
                  <a:pt x="11451576" y="160999"/>
                </a:lnTo>
                <a:lnTo>
                  <a:pt x="11451576" y="804998"/>
                </a:lnTo>
                <a:lnTo>
                  <a:pt x="11445826" y="847800"/>
                </a:lnTo>
                <a:lnTo>
                  <a:pt x="11429597" y="886261"/>
                </a:lnTo>
                <a:lnTo>
                  <a:pt x="11404423" y="918845"/>
                </a:lnTo>
                <a:lnTo>
                  <a:pt x="11371840" y="944018"/>
                </a:lnTo>
                <a:lnTo>
                  <a:pt x="11333379" y="960247"/>
                </a:lnTo>
                <a:lnTo>
                  <a:pt x="11290577" y="965998"/>
                </a:lnTo>
                <a:lnTo>
                  <a:pt x="161002" y="965998"/>
                </a:lnTo>
                <a:lnTo>
                  <a:pt x="118201" y="960247"/>
                </a:lnTo>
                <a:lnTo>
                  <a:pt x="79740" y="944018"/>
                </a:lnTo>
                <a:lnTo>
                  <a:pt x="47156" y="918845"/>
                </a:lnTo>
                <a:lnTo>
                  <a:pt x="21981" y="886261"/>
                </a:lnTo>
                <a:lnTo>
                  <a:pt x="5751" y="847800"/>
                </a:lnTo>
                <a:lnTo>
                  <a:pt x="0" y="804998"/>
                </a:lnTo>
                <a:lnTo>
                  <a:pt x="0" y="160999"/>
                </a:lnTo>
                <a:close/>
              </a:path>
            </a:pathLst>
          </a:custGeom>
          <a:ln w="28574">
            <a:solidFill>
              <a:srgbClr val="00FFFF"/>
            </a:solidFill>
          </a:ln>
        </p:spPr>
        <p:txBody>
          <a:bodyPr wrap="square" lIns="0" tIns="0" rIns="0" bIns="0" rtlCol="0"/>
          <a:lstStyle/>
          <a:p>
            <a:endParaRPr/>
          </a:p>
        </p:txBody>
      </p:sp>
      <p:sp>
        <p:nvSpPr>
          <p:cNvPr id="12" name="object 12"/>
          <p:cNvSpPr txBox="1"/>
          <p:nvPr/>
        </p:nvSpPr>
        <p:spPr>
          <a:xfrm>
            <a:off x="719096" y="5103107"/>
            <a:ext cx="10363200" cy="1115060"/>
          </a:xfrm>
          <a:prstGeom prst="rect">
            <a:avLst/>
          </a:prstGeom>
        </p:spPr>
        <p:txBody>
          <a:bodyPr vert="horz" wrap="square" lIns="0" tIns="25400" rIns="0" bIns="0" rtlCol="0">
            <a:spAutoFit/>
          </a:bodyPr>
          <a:lstStyle/>
          <a:p>
            <a:pPr marL="4911725" marR="5080" indent="-4899660">
              <a:lnSpc>
                <a:spcPts val="2620"/>
              </a:lnSpc>
              <a:spcBef>
                <a:spcPts val="200"/>
              </a:spcBef>
            </a:pPr>
            <a:r>
              <a:rPr sz="2200" b="1" spc="40" dirty="0">
                <a:solidFill>
                  <a:srgbClr val="FFFFFF"/>
                </a:solidFill>
                <a:latin typeface="Arial"/>
                <a:cs typeface="Arial"/>
              </a:rPr>
              <a:t>Water </a:t>
            </a:r>
            <a:r>
              <a:rPr sz="2200" b="1" spc="-25" dirty="0">
                <a:solidFill>
                  <a:srgbClr val="FFFFFF"/>
                </a:solidFill>
                <a:latin typeface="Arial"/>
                <a:cs typeface="Arial"/>
              </a:rPr>
              <a:t>temperature </a:t>
            </a:r>
            <a:r>
              <a:rPr sz="2200" b="1" spc="-90" dirty="0">
                <a:solidFill>
                  <a:srgbClr val="FFFFFF"/>
                </a:solidFill>
                <a:latin typeface="Arial"/>
                <a:cs typeface="Arial"/>
              </a:rPr>
              <a:t>sensor </a:t>
            </a:r>
            <a:r>
              <a:rPr sz="2200" b="1" spc="-25" dirty="0">
                <a:solidFill>
                  <a:srgbClr val="FFFFFF"/>
                </a:solidFill>
                <a:latin typeface="Arial"/>
                <a:cs typeface="Arial"/>
              </a:rPr>
              <a:t>which </a:t>
            </a:r>
            <a:r>
              <a:rPr sz="2200" b="1" spc="-105" dirty="0">
                <a:solidFill>
                  <a:srgbClr val="FFFFFF"/>
                </a:solidFill>
                <a:latin typeface="Arial"/>
                <a:cs typeface="Arial"/>
              </a:rPr>
              <a:t>is </a:t>
            </a:r>
            <a:r>
              <a:rPr sz="2200" b="1" spc="-65" dirty="0">
                <a:solidFill>
                  <a:srgbClr val="FFFFFF"/>
                </a:solidFill>
                <a:latin typeface="Arial"/>
                <a:cs typeface="Arial"/>
              </a:rPr>
              <a:t>connected </a:t>
            </a:r>
            <a:r>
              <a:rPr sz="2200" b="1" dirty="0">
                <a:solidFill>
                  <a:srgbClr val="FFFFFF"/>
                </a:solidFill>
                <a:latin typeface="Arial"/>
                <a:cs typeface="Arial"/>
              </a:rPr>
              <a:t>to </a:t>
            </a:r>
            <a:r>
              <a:rPr sz="2200" b="1" spc="-15" dirty="0">
                <a:solidFill>
                  <a:srgbClr val="FFFFFF"/>
                </a:solidFill>
                <a:latin typeface="Arial"/>
                <a:cs typeface="Arial"/>
              </a:rPr>
              <a:t>the </a:t>
            </a:r>
            <a:r>
              <a:rPr sz="2200" b="1" spc="-60" dirty="0">
                <a:solidFill>
                  <a:srgbClr val="FFFFFF"/>
                </a:solidFill>
                <a:latin typeface="Arial"/>
                <a:cs typeface="Arial"/>
              </a:rPr>
              <a:t>microcontroller </a:t>
            </a:r>
            <a:r>
              <a:rPr sz="2200" b="1" spc="-35" dirty="0">
                <a:solidFill>
                  <a:srgbClr val="FFFFFF"/>
                </a:solidFill>
                <a:latin typeface="Arial"/>
                <a:cs typeface="Arial"/>
              </a:rPr>
              <a:t>through </a:t>
            </a:r>
            <a:r>
              <a:rPr sz="2200" b="1" spc="20" dirty="0">
                <a:solidFill>
                  <a:srgbClr val="FFFFFF"/>
                </a:solidFill>
                <a:latin typeface="Arial"/>
                <a:cs typeface="Arial"/>
              </a:rPr>
              <a:t>I/O  </a:t>
            </a:r>
            <a:r>
              <a:rPr sz="2200" b="1" spc="-75" dirty="0">
                <a:solidFill>
                  <a:srgbClr val="FFFFFF"/>
                </a:solidFill>
                <a:latin typeface="Arial"/>
                <a:cs typeface="Arial"/>
              </a:rPr>
              <a:t>pins</a:t>
            </a:r>
            <a:endParaRPr sz="2200">
              <a:latin typeface="Arial"/>
              <a:cs typeface="Arial"/>
            </a:endParaRPr>
          </a:p>
          <a:p>
            <a:pPr marL="97790">
              <a:lnSpc>
                <a:spcPct val="100000"/>
              </a:lnSpc>
              <a:spcBef>
                <a:spcPts val="2035"/>
              </a:spcBef>
            </a:pPr>
            <a:r>
              <a:rPr sz="1000" spc="-5" dirty="0">
                <a:solidFill>
                  <a:srgbClr val="C393A5"/>
                </a:solidFill>
                <a:latin typeface="Carlito"/>
                <a:cs typeface="Carlito"/>
              </a:rPr>
              <a:t>43</a:t>
            </a:r>
            <a:endParaRPr sz="1000">
              <a:latin typeface="Carlito"/>
              <a:cs typeface="Carlito"/>
            </a:endParaRPr>
          </a:p>
        </p:txBody>
      </p:sp>
      <p:sp>
        <p:nvSpPr>
          <p:cNvPr id="13" name="object 13"/>
          <p:cNvSpPr/>
          <p:nvPr/>
        </p:nvSpPr>
        <p:spPr>
          <a:xfrm>
            <a:off x="4257591" y="1861946"/>
            <a:ext cx="3004518" cy="300449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44</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838200" y="433136"/>
            <a:ext cx="10515600" cy="1189541"/>
          </a:xfrm>
          <a:prstGeom prst="rect">
            <a:avLst/>
          </a:prstGeom>
        </p:spPr>
        <p:txBody>
          <a:bodyPr vert="horz" wrap="square" lIns="0" tIns="507477" rIns="0" bIns="0" rtlCol="0">
            <a:spAutoFit/>
          </a:bodyPr>
          <a:lstStyle/>
          <a:p>
            <a:pPr marL="12700">
              <a:lnSpc>
                <a:spcPct val="100000"/>
              </a:lnSpc>
              <a:spcBef>
                <a:spcPts val="100"/>
              </a:spcBef>
            </a:pPr>
            <a:r>
              <a:rPr lang="en-IN" spc="-645" dirty="0"/>
              <a:t>Innovators</a:t>
            </a:r>
            <a:endParaRPr spc="-645" dirty="0"/>
          </a:p>
        </p:txBody>
      </p:sp>
      <p:grpSp>
        <p:nvGrpSpPr>
          <p:cNvPr id="8" name="object 8"/>
          <p:cNvGrpSpPr/>
          <p:nvPr/>
        </p:nvGrpSpPr>
        <p:grpSpPr>
          <a:xfrm>
            <a:off x="2741869" y="0"/>
            <a:ext cx="9464675" cy="1854200"/>
            <a:chOff x="2741869" y="0"/>
            <a:chExt cx="9464675" cy="1854200"/>
          </a:xfrm>
        </p:grpSpPr>
        <p:sp>
          <p:nvSpPr>
            <p:cNvPr id="9" name="object 9"/>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grpSp>
      <p:sp>
        <p:nvSpPr>
          <p:cNvPr id="11" name="object 11"/>
          <p:cNvSpPr txBox="1"/>
          <p:nvPr/>
        </p:nvSpPr>
        <p:spPr>
          <a:xfrm>
            <a:off x="10066191" y="1109320"/>
            <a:ext cx="1303655" cy="360680"/>
          </a:xfrm>
          <a:prstGeom prst="rect">
            <a:avLst/>
          </a:prstGeom>
        </p:spPr>
        <p:txBody>
          <a:bodyPr vert="horz" wrap="square" lIns="0" tIns="12700" rIns="0" bIns="0" rtlCol="0">
            <a:spAutoFit/>
          </a:bodyPr>
          <a:lstStyle/>
          <a:p>
            <a:pPr marL="12700">
              <a:lnSpc>
                <a:spcPct val="100000"/>
              </a:lnSpc>
              <a:spcBef>
                <a:spcPts val="100"/>
              </a:spcBef>
            </a:pPr>
            <a:r>
              <a:rPr sz="2200" b="1" spc="15" dirty="0">
                <a:latin typeface="Arial"/>
                <a:cs typeface="Arial"/>
              </a:rPr>
              <a:t>Ha</a:t>
            </a:r>
            <a:r>
              <a:rPr sz="2200" b="1" spc="-15" dirty="0">
                <a:latin typeface="Arial"/>
                <a:cs typeface="Arial"/>
              </a:rPr>
              <a:t>r</a:t>
            </a:r>
            <a:r>
              <a:rPr sz="2200" b="1" spc="65" dirty="0">
                <a:latin typeface="Arial"/>
                <a:cs typeface="Arial"/>
              </a:rPr>
              <a:t>d</a:t>
            </a:r>
            <a:r>
              <a:rPr sz="2200" b="1" spc="60" dirty="0">
                <a:latin typeface="Arial"/>
                <a:cs typeface="Arial"/>
              </a:rPr>
              <a:t>w</a:t>
            </a:r>
            <a:r>
              <a:rPr sz="2200" b="1" spc="-30" dirty="0">
                <a:latin typeface="Arial"/>
                <a:cs typeface="Arial"/>
              </a:rPr>
              <a:t>a</a:t>
            </a:r>
            <a:r>
              <a:rPr sz="2200" b="1" spc="-50" dirty="0">
                <a:latin typeface="Arial"/>
                <a:cs typeface="Arial"/>
              </a:rPr>
              <a:t>r</a:t>
            </a:r>
            <a:r>
              <a:rPr sz="2200" b="1" spc="-60" dirty="0">
                <a:latin typeface="Arial"/>
                <a:cs typeface="Arial"/>
              </a:rPr>
              <a:t>e</a:t>
            </a:r>
            <a:endParaRPr sz="2200">
              <a:latin typeface="Arial"/>
              <a:cs typeface="Arial"/>
            </a:endParaRPr>
          </a:p>
        </p:txBody>
      </p:sp>
      <p:sp>
        <p:nvSpPr>
          <p:cNvPr id="12" name="object 12"/>
          <p:cNvSpPr/>
          <p:nvPr/>
        </p:nvSpPr>
        <p:spPr>
          <a:xfrm>
            <a:off x="213599" y="5018789"/>
            <a:ext cx="11451590" cy="966469"/>
          </a:xfrm>
          <a:custGeom>
            <a:avLst/>
            <a:gdLst/>
            <a:ahLst/>
            <a:cxnLst/>
            <a:rect l="l" t="t" r="r" b="b"/>
            <a:pathLst>
              <a:path w="11451590" h="966470">
                <a:moveTo>
                  <a:pt x="0" y="160999"/>
                </a:moveTo>
                <a:lnTo>
                  <a:pt x="5751" y="118197"/>
                </a:lnTo>
                <a:lnTo>
                  <a:pt x="21981" y="79736"/>
                </a:lnTo>
                <a:lnTo>
                  <a:pt x="47156" y="47153"/>
                </a:lnTo>
                <a:lnTo>
                  <a:pt x="79740" y="21979"/>
                </a:lnTo>
                <a:lnTo>
                  <a:pt x="118201" y="5750"/>
                </a:lnTo>
                <a:lnTo>
                  <a:pt x="161002" y="0"/>
                </a:lnTo>
                <a:lnTo>
                  <a:pt x="11290577" y="0"/>
                </a:lnTo>
                <a:lnTo>
                  <a:pt x="11352189" y="12259"/>
                </a:lnTo>
                <a:lnTo>
                  <a:pt x="11404427" y="47149"/>
                </a:lnTo>
                <a:lnTo>
                  <a:pt x="11439317" y="99387"/>
                </a:lnTo>
                <a:lnTo>
                  <a:pt x="11451576" y="160999"/>
                </a:lnTo>
                <a:lnTo>
                  <a:pt x="11451576" y="804998"/>
                </a:lnTo>
                <a:lnTo>
                  <a:pt x="11445826" y="847800"/>
                </a:lnTo>
                <a:lnTo>
                  <a:pt x="11429597" y="886261"/>
                </a:lnTo>
                <a:lnTo>
                  <a:pt x="11404423" y="918845"/>
                </a:lnTo>
                <a:lnTo>
                  <a:pt x="11371840" y="944018"/>
                </a:lnTo>
                <a:lnTo>
                  <a:pt x="11333379" y="960247"/>
                </a:lnTo>
                <a:lnTo>
                  <a:pt x="11290577" y="965998"/>
                </a:lnTo>
                <a:lnTo>
                  <a:pt x="161002" y="965998"/>
                </a:lnTo>
                <a:lnTo>
                  <a:pt x="118201" y="960247"/>
                </a:lnTo>
                <a:lnTo>
                  <a:pt x="79740" y="944018"/>
                </a:lnTo>
                <a:lnTo>
                  <a:pt x="47156" y="918845"/>
                </a:lnTo>
                <a:lnTo>
                  <a:pt x="21981" y="886261"/>
                </a:lnTo>
                <a:lnTo>
                  <a:pt x="5751" y="847800"/>
                </a:lnTo>
                <a:lnTo>
                  <a:pt x="0" y="804998"/>
                </a:lnTo>
                <a:lnTo>
                  <a:pt x="0" y="160999"/>
                </a:lnTo>
                <a:close/>
              </a:path>
            </a:pathLst>
          </a:custGeom>
          <a:ln w="28574">
            <a:solidFill>
              <a:srgbClr val="00FFFF"/>
            </a:solidFill>
          </a:ln>
        </p:spPr>
        <p:txBody>
          <a:bodyPr wrap="square" lIns="0" tIns="0" rIns="0" bIns="0" rtlCol="0"/>
          <a:lstStyle/>
          <a:p>
            <a:endParaRPr/>
          </a:p>
        </p:txBody>
      </p:sp>
      <p:sp>
        <p:nvSpPr>
          <p:cNvPr id="13" name="object 13"/>
          <p:cNvSpPr txBox="1"/>
          <p:nvPr/>
        </p:nvSpPr>
        <p:spPr>
          <a:xfrm>
            <a:off x="815470" y="5103107"/>
            <a:ext cx="10170160" cy="360680"/>
          </a:xfrm>
          <a:prstGeom prst="rect">
            <a:avLst/>
          </a:prstGeom>
        </p:spPr>
        <p:txBody>
          <a:bodyPr vert="horz" wrap="square" lIns="0" tIns="12700" rIns="0" bIns="0" rtlCol="0">
            <a:spAutoFit/>
          </a:bodyPr>
          <a:lstStyle/>
          <a:p>
            <a:pPr marL="12700">
              <a:lnSpc>
                <a:spcPct val="100000"/>
              </a:lnSpc>
              <a:spcBef>
                <a:spcPts val="100"/>
              </a:spcBef>
            </a:pPr>
            <a:r>
              <a:rPr sz="2200" b="1" spc="40" dirty="0">
                <a:solidFill>
                  <a:srgbClr val="FFFFFF"/>
                </a:solidFill>
                <a:latin typeface="Arial"/>
                <a:cs typeface="Arial"/>
              </a:rPr>
              <a:t>Water </a:t>
            </a:r>
            <a:r>
              <a:rPr sz="2200" b="1" spc="-20" dirty="0">
                <a:solidFill>
                  <a:srgbClr val="FFFFFF"/>
                </a:solidFill>
                <a:latin typeface="Arial"/>
                <a:cs typeface="Arial"/>
              </a:rPr>
              <a:t>Purity </a:t>
            </a:r>
            <a:r>
              <a:rPr sz="2200" b="1" spc="-90" dirty="0">
                <a:solidFill>
                  <a:srgbClr val="FFFFFF"/>
                </a:solidFill>
                <a:latin typeface="Arial"/>
                <a:cs typeface="Arial"/>
              </a:rPr>
              <a:t>sensor </a:t>
            </a:r>
            <a:r>
              <a:rPr sz="2200" b="1" spc="-25" dirty="0">
                <a:solidFill>
                  <a:srgbClr val="FFFFFF"/>
                </a:solidFill>
                <a:latin typeface="Arial"/>
                <a:cs typeface="Arial"/>
              </a:rPr>
              <a:t>which </a:t>
            </a:r>
            <a:r>
              <a:rPr sz="2200" b="1" spc="-105" dirty="0">
                <a:solidFill>
                  <a:srgbClr val="FFFFFF"/>
                </a:solidFill>
                <a:latin typeface="Arial"/>
                <a:cs typeface="Arial"/>
              </a:rPr>
              <a:t>is </a:t>
            </a:r>
            <a:r>
              <a:rPr sz="2200" b="1" spc="-65" dirty="0">
                <a:solidFill>
                  <a:srgbClr val="FFFFFF"/>
                </a:solidFill>
                <a:latin typeface="Arial"/>
                <a:cs typeface="Arial"/>
              </a:rPr>
              <a:t>connected </a:t>
            </a:r>
            <a:r>
              <a:rPr sz="2200" b="1" dirty="0">
                <a:solidFill>
                  <a:srgbClr val="FFFFFF"/>
                </a:solidFill>
                <a:latin typeface="Arial"/>
                <a:cs typeface="Arial"/>
              </a:rPr>
              <a:t>to </a:t>
            </a:r>
            <a:r>
              <a:rPr sz="2200" b="1" spc="-15" dirty="0">
                <a:solidFill>
                  <a:srgbClr val="FFFFFF"/>
                </a:solidFill>
                <a:latin typeface="Arial"/>
                <a:cs typeface="Arial"/>
              </a:rPr>
              <a:t>the </a:t>
            </a:r>
            <a:r>
              <a:rPr sz="2200" b="1" spc="-60" dirty="0">
                <a:solidFill>
                  <a:srgbClr val="FFFFFF"/>
                </a:solidFill>
                <a:latin typeface="Arial"/>
                <a:cs typeface="Arial"/>
              </a:rPr>
              <a:t>microcontroller </a:t>
            </a:r>
            <a:r>
              <a:rPr sz="2200" b="1" spc="-35" dirty="0">
                <a:solidFill>
                  <a:srgbClr val="FFFFFF"/>
                </a:solidFill>
                <a:latin typeface="Arial"/>
                <a:cs typeface="Arial"/>
              </a:rPr>
              <a:t>through </a:t>
            </a:r>
            <a:r>
              <a:rPr sz="2200" b="1" spc="20" dirty="0">
                <a:solidFill>
                  <a:srgbClr val="FFFFFF"/>
                </a:solidFill>
                <a:latin typeface="Arial"/>
                <a:cs typeface="Arial"/>
              </a:rPr>
              <a:t>I/O</a:t>
            </a:r>
            <a:r>
              <a:rPr sz="2200" b="1" spc="295" dirty="0">
                <a:solidFill>
                  <a:srgbClr val="FFFFFF"/>
                </a:solidFill>
                <a:latin typeface="Arial"/>
                <a:cs typeface="Arial"/>
              </a:rPr>
              <a:t> </a:t>
            </a:r>
            <a:r>
              <a:rPr sz="2200" b="1" spc="-75" dirty="0">
                <a:solidFill>
                  <a:srgbClr val="FFFFFF"/>
                </a:solidFill>
                <a:latin typeface="Arial"/>
                <a:cs typeface="Arial"/>
              </a:rPr>
              <a:t>pins</a:t>
            </a:r>
            <a:endParaRPr sz="2200">
              <a:latin typeface="Arial"/>
              <a:cs typeface="Arial"/>
            </a:endParaRPr>
          </a:p>
        </p:txBody>
      </p:sp>
      <p:sp>
        <p:nvSpPr>
          <p:cNvPr id="14" name="object 14"/>
          <p:cNvSpPr/>
          <p:nvPr/>
        </p:nvSpPr>
        <p:spPr>
          <a:xfrm>
            <a:off x="4574940" y="1873221"/>
            <a:ext cx="3042018" cy="300449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7028" y="6084577"/>
            <a:ext cx="128905" cy="127000"/>
          </a:xfrm>
          <a:prstGeom prst="rect">
            <a:avLst/>
          </a:prstGeom>
        </p:spPr>
        <p:txBody>
          <a:bodyPr vert="horz" wrap="square" lIns="0" tIns="0" rIns="0" bIns="0" rtlCol="0">
            <a:spAutoFit/>
          </a:bodyPr>
          <a:lstStyle/>
          <a:p>
            <a:pPr>
              <a:lnSpc>
                <a:spcPts val="950"/>
              </a:lnSpc>
            </a:pPr>
            <a:r>
              <a:rPr sz="1000" spc="-5" dirty="0">
                <a:solidFill>
                  <a:srgbClr val="C393A5"/>
                </a:solidFill>
                <a:latin typeface="Carlito"/>
                <a:cs typeface="Carlito"/>
              </a:rPr>
              <a:t>45</a:t>
            </a:r>
            <a:endParaRPr sz="1000">
              <a:latin typeface="Carlito"/>
              <a:cs typeface="Carlito"/>
            </a:endParaRPr>
          </a:p>
        </p:txBody>
      </p:sp>
      <p:grpSp>
        <p:nvGrpSpPr>
          <p:cNvPr id="3" name="object 3"/>
          <p:cNvGrpSpPr/>
          <p:nvPr/>
        </p:nvGrpSpPr>
        <p:grpSpPr>
          <a:xfrm>
            <a:off x="0" y="5542938"/>
            <a:ext cx="12192000" cy="1106805"/>
            <a:chOff x="0" y="5542938"/>
            <a:chExt cx="12192000" cy="1106805"/>
          </a:xfrm>
        </p:grpSpPr>
        <p:sp>
          <p:nvSpPr>
            <p:cNvPr id="4" name="object 4"/>
            <p:cNvSpPr/>
            <p:nvPr/>
          </p:nvSpPr>
          <p:spPr>
            <a:xfrm>
              <a:off x="0" y="5542938"/>
              <a:ext cx="12191975" cy="110629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5555638"/>
              <a:ext cx="12192000" cy="1005205"/>
            </a:xfrm>
            <a:custGeom>
              <a:avLst/>
              <a:gdLst/>
              <a:ahLst/>
              <a:cxnLst/>
              <a:rect l="l" t="t" r="r" b="b"/>
              <a:pathLst>
                <a:path w="12192000" h="1005204">
                  <a:moveTo>
                    <a:pt x="12191975" y="1004697"/>
                  </a:moveTo>
                  <a:lnTo>
                    <a:pt x="0" y="1004697"/>
                  </a:lnTo>
                  <a:lnTo>
                    <a:pt x="0" y="0"/>
                  </a:lnTo>
                  <a:lnTo>
                    <a:pt x="12191975" y="0"/>
                  </a:lnTo>
                  <a:lnTo>
                    <a:pt x="12191975" y="1004697"/>
                  </a:lnTo>
                  <a:close/>
                </a:path>
              </a:pathLst>
            </a:custGeom>
            <a:solidFill>
              <a:srgbClr val="FFFFFF"/>
            </a:solidFill>
          </p:spPr>
          <p:txBody>
            <a:bodyPr wrap="square" lIns="0" tIns="0" rIns="0" bIns="0" rtlCol="0"/>
            <a:lstStyle/>
            <a:p>
              <a:endParaRPr/>
            </a:p>
          </p:txBody>
        </p:sp>
      </p:grpSp>
      <p:sp>
        <p:nvSpPr>
          <p:cNvPr id="6" name="object 6"/>
          <p:cNvSpPr txBox="1"/>
          <p:nvPr/>
        </p:nvSpPr>
        <p:spPr>
          <a:xfrm>
            <a:off x="8673520" y="5618554"/>
            <a:ext cx="2700020" cy="826135"/>
          </a:xfrm>
          <a:prstGeom prst="rect">
            <a:avLst/>
          </a:prstGeom>
        </p:spPr>
        <p:txBody>
          <a:bodyPr vert="horz" wrap="square" lIns="0" tIns="12700" rIns="0" bIns="0" rtlCol="0">
            <a:spAutoFit/>
          </a:bodyPr>
          <a:lstStyle/>
          <a:p>
            <a:pPr marL="12700">
              <a:lnSpc>
                <a:spcPct val="100000"/>
              </a:lnSpc>
              <a:spcBef>
                <a:spcPts val="100"/>
              </a:spcBef>
            </a:pPr>
            <a:r>
              <a:rPr sz="5250" b="1" spc="-944" dirty="0">
                <a:solidFill>
                  <a:srgbClr val="59C4EB"/>
                </a:solidFill>
                <a:latin typeface="Arial"/>
                <a:cs typeface="Arial"/>
              </a:rPr>
              <a:t>SO</a:t>
            </a:r>
            <a:r>
              <a:rPr sz="5250" b="1" spc="-880" dirty="0">
                <a:solidFill>
                  <a:srgbClr val="59C4EB"/>
                </a:solidFill>
                <a:latin typeface="Arial"/>
                <a:cs typeface="Arial"/>
              </a:rPr>
              <a:t>L</a:t>
            </a:r>
            <a:r>
              <a:rPr sz="5250" b="1" spc="-665" dirty="0">
                <a:solidFill>
                  <a:srgbClr val="59C4EB"/>
                </a:solidFill>
                <a:latin typeface="Arial"/>
                <a:cs typeface="Arial"/>
              </a:rPr>
              <a:t>UTION</a:t>
            </a:r>
            <a:endParaRPr sz="5250">
              <a:latin typeface="Arial"/>
              <a:cs typeface="Arial"/>
            </a:endParaRPr>
          </a:p>
        </p:txBody>
      </p:sp>
      <p:sp>
        <p:nvSpPr>
          <p:cNvPr id="7" name="object 7"/>
          <p:cNvSpPr txBox="1">
            <a:spLocks noGrp="1"/>
          </p:cNvSpPr>
          <p:nvPr>
            <p:ph type="title"/>
          </p:nvPr>
        </p:nvSpPr>
        <p:spPr>
          <a:xfrm>
            <a:off x="4300083" y="135777"/>
            <a:ext cx="4018915" cy="543560"/>
          </a:xfrm>
          <a:prstGeom prst="rect">
            <a:avLst/>
          </a:prstGeom>
        </p:spPr>
        <p:txBody>
          <a:bodyPr vert="horz" wrap="square" lIns="0" tIns="12065" rIns="0" bIns="0" rtlCol="0">
            <a:spAutoFit/>
          </a:bodyPr>
          <a:lstStyle/>
          <a:p>
            <a:pPr marL="12700">
              <a:lnSpc>
                <a:spcPct val="100000"/>
              </a:lnSpc>
              <a:spcBef>
                <a:spcPts val="95"/>
              </a:spcBef>
            </a:pPr>
            <a:r>
              <a:rPr sz="3400" spc="-10" dirty="0">
                <a:solidFill>
                  <a:srgbClr val="FFFFFF"/>
                </a:solidFill>
              </a:rPr>
              <a:t>THE SOLUTION IS</a:t>
            </a:r>
            <a:r>
              <a:rPr sz="3400" spc="-85" dirty="0">
                <a:solidFill>
                  <a:srgbClr val="FFFFFF"/>
                </a:solidFill>
              </a:rPr>
              <a:t> </a:t>
            </a:r>
            <a:r>
              <a:rPr sz="3400" spc="-5" dirty="0">
                <a:solidFill>
                  <a:srgbClr val="FFFFFF"/>
                </a:solidFill>
              </a:rPr>
              <a:t>:</a:t>
            </a:r>
            <a:endParaRPr sz="3400"/>
          </a:p>
        </p:txBody>
      </p:sp>
      <p:sp>
        <p:nvSpPr>
          <p:cNvPr id="8" name="object 8"/>
          <p:cNvSpPr txBox="1"/>
          <p:nvPr/>
        </p:nvSpPr>
        <p:spPr>
          <a:xfrm>
            <a:off x="1778356" y="1313507"/>
            <a:ext cx="2084705" cy="360680"/>
          </a:xfrm>
          <a:prstGeom prst="rect">
            <a:avLst/>
          </a:prstGeom>
        </p:spPr>
        <p:txBody>
          <a:bodyPr vert="horz" wrap="square" lIns="0" tIns="12700" rIns="0" bIns="0" rtlCol="0">
            <a:spAutoFit/>
          </a:bodyPr>
          <a:lstStyle/>
          <a:p>
            <a:pPr marL="12700">
              <a:lnSpc>
                <a:spcPct val="100000"/>
              </a:lnSpc>
              <a:spcBef>
                <a:spcPts val="100"/>
              </a:spcBef>
            </a:pPr>
            <a:r>
              <a:rPr sz="2200" b="1" spc="-5" dirty="0">
                <a:solidFill>
                  <a:srgbClr val="FFFFFF"/>
                </a:solidFill>
                <a:latin typeface="Arial"/>
                <a:cs typeface="Arial"/>
              </a:rPr>
              <a:t>Powered by</a:t>
            </a:r>
            <a:r>
              <a:rPr sz="2200" b="1" spc="-100" dirty="0">
                <a:solidFill>
                  <a:srgbClr val="FFFFFF"/>
                </a:solidFill>
                <a:latin typeface="Arial"/>
                <a:cs typeface="Arial"/>
              </a:rPr>
              <a:t> </a:t>
            </a:r>
            <a:r>
              <a:rPr sz="2200" b="1" spc="-5" dirty="0">
                <a:solidFill>
                  <a:srgbClr val="FFFFFF"/>
                </a:solidFill>
                <a:latin typeface="Arial"/>
                <a:cs typeface="Arial"/>
              </a:rPr>
              <a:t>IoT</a:t>
            </a:r>
            <a:endParaRPr sz="2200">
              <a:latin typeface="Arial"/>
              <a:cs typeface="Arial"/>
            </a:endParaRPr>
          </a:p>
        </p:txBody>
      </p:sp>
      <p:sp>
        <p:nvSpPr>
          <p:cNvPr id="9" name="object 9"/>
          <p:cNvSpPr txBox="1"/>
          <p:nvPr/>
        </p:nvSpPr>
        <p:spPr>
          <a:xfrm>
            <a:off x="5403943" y="1288876"/>
            <a:ext cx="1529080" cy="360680"/>
          </a:xfrm>
          <a:prstGeom prst="rect">
            <a:avLst/>
          </a:prstGeom>
        </p:spPr>
        <p:txBody>
          <a:bodyPr vert="horz" wrap="square" lIns="0" tIns="12700" rIns="0" bIns="0" rtlCol="0">
            <a:spAutoFit/>
          </a:bodyPr>
          <a:lstStyle/>
          <a:p>
            <a:pPr marL="12700">
              <a:lnSpc>
                <a:spcPct val="100000"/>
              </a:lnSpc>
              <a:spcBef>
                <a:spcPts val="100"/>
              </a:spcBef>
            </a:pPr>
            <a:r>
              <a:rPr sz="2200" b="1" spc="-5" dirty="0">
                <a:solidFill>
                  <a:srgbClr val="FFFFFF"/>
                </a:solidFill>
                <a:latin typeface="Arial"/>
                <a:cs typeface="Arial"/>
              </a:rPr>
              <a:t>LOW</a:t>
            </a:r>
            <a:r>
              <a:rPr sz="2200" b="1" spc="-90" dirty="0">
                <a:solidFill>
                  <a:srgbClr val="FFFFFF"/>
                </a:solidFill>
                <a:latin typeface="Arial"/>
                <a:cs typeface="Arial"/>
              </a:rPr>
              <a:t> </a:t>
            </a:r>
            <a:r>
              <a:rPr sz="2200" b="1" spc="-5" dirty="0">
                <a:solidFill>
                  <a:srgbClr val="FFFFFF"/>
                </a:solidFill>
                <a:latin typeface="Arial"/>
                <a:cs typeface="Arial"/>
              </a:rPr>
              <a:t>COST</a:t>
            </a:r>
            <a:endParaRPr sz="2200">
              <a:latin typeface="Arial"/>
              <a:cs typeface="Arial"/>
            </a:endParaRPr>
          </a:p>
        </p:txBody>
      </p:sp>
      <p:sp>
        <p:nvSpPr>
          <p:cNvPr id="10" name="object 10"/>
          <p:cNvSpPr txBox="1"/>
          <p:nvPr/>
        </p:nvSpPr>
        <p:spPr>
          <a:xfrm>
            <a:off x="8402635" y="1241241"/>
            <a:ext cx="2380615" cy="360680"/>
          </a:xfrm>
          <a:prstGeom prst="rect">
            <a:avLst/>
          </a:prstGeom>
        </p:spPr>
        <p:txBody>
          <a:bodyPr vert="horz" wrap="square" lIns="0" tIns="12700" rIns="0" bIns="0" rtlCol="0">
            <a:spAutoFit/>
          </a:bodyPr>
          <a:lstStyle/>
          <a:p>
            <a:pPr marL="12700">
              <a:lnSpc>
                <a:spcPct val="100000"/>
              </a:lnSpc>
              <a:spcBef>
                <a:spcPts val="100"/>
              </a:spcBef>
            </a:pPr>
            <a:r>
              <a:rPr sz="2200" b="1" spc="-5" dirty="0">
                <a:solidFill>
                  <a:srgbClr val="FFFFFF"/>
                </a:solidFill>
                <a:latin typeface="Arial"/>
                <a:cs typeface="Arial"/>
              </a:rPr>
              <a:t>Smart</a:t>
            </a:r>
            <a:r>
              <a:rPr sz="2200" b="1" spc="-90" dirty="0">
                <a:solidFill>
                  <a:srgbClr val="FFFFFF"/>
                </a:solidFill>
                <a:latin typeface="Arial"/>
                <a:cs typeface="Arial"/>
              </a:rPr>
              <a:t> </a:t>
            </a:r>
            <a:r>
              <a:rPr sz="2200" b="1" spc="-5" dirty="0">
                <a:solidFill>
                  <a:srgbClr val="FFFFFF"/>
                </a:solidFill>
                <a:latin typeface="Arial"/>
                <a:cs typeface="Arial"/>
              </a:rPr>
              <a:t>Framework</a:t>
            </a:r>
            <a:endParaRPr sz="2200">
              <a:latin typeface="Arial"/>
              <a:cs typeface="Arial"/>
            </a:endParaRPr>
          </a:p>
        </p:txBody>
      </p:sp>
      <p:sp>
        <p:nvSpPr>
          <p:cNvPr id="11" name="object 11"/>
          <p:cNvSpPr txBox="1"/>
          <p:nvPr/>
        </p:nvSpPr>
        <p:spPr>
          <a:xfrm>
            <a:off x="1404047" y="4161711"/>
            <a:ext cx="2730500" cy="657860"/>
          </a:xfrm>
          <a:prstGeom prst="rect">
            <a:avLst/>
          </a:prstGeom>
        </p:spPr>
        <p:txBody>
          <a:bodyPr vert="horz" wrap="square" lIns="0" tIns="22860" rIns="0" bIns="0" rtlCol="0">
            <a:spAutoFit/>
          </a:bodyPr>
          <a:lstStyle/>
          <a:p>
            <a:pPr marL="12700" marR="5080" indent="-635" algn="ctr">
              <a:lnSpc>
                <a:spcPts val="1650"/>
              </a:lnSpc>
              <a:spcBef>
                <a:spcPts val="180"/>
              </a:spcBef>
            </a:pPr>
            <a:r>
              <a:rPr sz="1400" b="1" spc="-5" dirty="0">
                <a:solidFill>
                  <a:srgbClr val="FFFFFF"/>
                </a:solidFill>
                <a:latin typeface="Arial"/>
                <a:cs typeface="Arial"/>
              </a:rPr>
              <a:t>As IoT is booming </a:t>
            </a:r>
            <a:r>
              <a:rPr sz="1400" b="1" dirty="0">
                <a:solidFill>
                  <a:srgbClr val="FFFFFF"/>
                </a:solidFill>
                <a:latin typeface="Arial"/>
                <a:cs typeface="Arial"/>
              </a:rPr>
              <a:t>these </a:t>
            </a:r>
            <a:r>
              <a:rPr sz="1400" b="1" spc="-5" dirty="0">
                <a:solidFill>
                  <a:srgbClr val="FFFFFF"/>
                </a:solidFill>
                <a:latin typeface="Arial"/>
                <a:cs typeface="Arial"/>
              </a:rPr>
              <a:t>days,  we need </a:t>
            </a:r>
            <a:r>
              <a:rPr sz="1400" b="1" dirty="0">
                <a:solidFill>
                  <a:srgbClr val="FFFFFF"/>
                </a:solidFill>
                <a:latin typeface="Arial"/>
                <a:cs typeface="Arial"/>
              </a:rPr>
              <a:t>to </a:t>
            </a:r>
            <a:r>
              <a:rPr sz="1400" b="1" spc="-5" dirty="0">
                <a:solidFill>
                  <a:srgbClr val="FFFFFF"/>
                </a:solidFill>
                <a:latin typeface="Arial"/>
                <a:cs typeface="Arial"/>
              </a:rPr>
              <a:t>utilise </a:t>
            </a:r>
            <a:r>
              <a:rPr sz="1400" b="1" spc="-20" dirty="0">
                <a:solidFill>
                  <a:srgbClr val="FFFFFF"/>
                </a:solidFill>
                <a:latin typeface="Arial"/>
                <a:cs typeface="Arial"/>
              </a:rPr>
              <a:t>it’s </a:t>
            </a:r>
            <a:r>
              <a:rPr sz="1400" b="1" spc="-5" dirty="0">
                <a:solidFill>
                  <a:srgbClr val="FFFFFF"/>
                </a:solidFill>
                <a:latin typeface="Arial"/>
                <a:cs typeface="Arial"/>
              </a:rPr>
              <a:t>scope</a:t>
            </a:r>
            <a:r>
              <a:rPr sz="1400" b="1" spc="-60" dirty="0">
                <a:solidFill>
                  <a:srgbClr val="FFFFFF"/>
                </a:solidFill>
                <a:latin typeface="Arial"/>
                <a:cs typeface="Arial"/>
              </a:rPr>
              <a:t> </a:t>
            </a:r>
            <a:r>
              <a:rPr sz="1400" b="1" spc="-5" dirty="0">
                <a:solidFill>
                  <a:srgbClr val="FFFFFF"/>
                </a:solidFill>
                <a:latin typeface="Arial"/>
                <a:cs typeface="Arial"/>
              </a:rPr>
              <a:t>and  utility in every aspect</a:t>
            </a:r>
            <a:r>
              <a:rPr sz="1400" b="1" spc="-70" dirty="0">
                <a:solidFill>
                  <a:srgbClr val="FFFFFF"/>
                </a:solidFill>
                <a:latin typeface="Arial"/>
                <a:cs typeface="Arial"/>
              </a:rPr>
              <a:t> </a:t>
            </a:r>
            <a:r>
              <a:rPr sz="1400" b="1" spc="-5" dirty="0">
                <a:solidFill>
                  <a:srgbClr val="FFFFFF"/>
                </a:solidFill>
                <a:latin typeface="Arial"/>
                <a:cs typeface="Arial"/>
              </a:rPr>
              <a:t>possible.</a:t>
            </a:r>
            <a:endParaRPr sz="1400">
              <a:latin typeface="Arial"/>
              <a:cs typeface="Arial"/>
            </a:endParaRPr>
          </a:p>
        </p:txBody>
      </p:sp>
      <p:sp>
        <p:nvSpPr>
          <p:cNvPr id="12" name="object 12"/>
          <p:cNvSpPr txBox="1"/>
          <p:nvPr/>
        </p:nvSpPr>
        <p:spPr>
          <a:xfrm>
            <a:off x="4735374" y="4159670"/>
            <a:ext cx="2892425" cy="1128395"/>
          </a:xfrm>
          <a:prstGeom prst="rect">
            <a:avLst/>
          </a:prstGeom>
        </p:spPr>
        <p:txBody>
          <a:bodyPr vert="horz" wrap="square" lIns="0" tIns="10795" rIns="0" bIns="0" rtlCol="0">
            <a:spAutoFit/>
          </a:bodyPr>
          <a:lstStyle/>
          <a:p>
            <a:pPr marL="12700" marR="5080" indent="-1270" algn="ctr">
              <a:lnSpc>
                <a:spcPct val="100699"/>
              </a:lnSpc>
              <a:spcBef>
                <a:spcPts val="85"/>
              </a:spcBef>
            </a:pPr>
            <a:r>
              <a:rPr sz="1800" b="1" spc="-5" dirty="0">
                <a:solidFill>
                  <a:srgbClr val="FFFFFF"/>
                </a:solidFill>
                <a:latin typeface="Arial"/>
                <a:cs typeface="Arial"/>
              </a:rPr>
              <a:t>The Entire electric  consumption will be</a:t>
            </a:r>
            <a:r>
              <a:rPr sz="1800" b="1" spc="-90" dirty="0">
                <a:solidFill>
                  <a:srgbClr val="FFFFFF"/>
                </a:solidFill>
                <a:latin typeface="Arial"/>
                <a:cs typeface="Arial"/>
              </a:rPr>
              <a:t> </a:t>
            </a:r>
            <a:r>
              <a:rPr sz="1800" b="1" spc="-5" dirty="0">
                <a:solidFill>
                  <a:srgbClr val="FFFFFF"/>
                </a:solidFill>
                <a:latin typeface="Arial"/>
                <a:cs typeface="Arial"/>
              </a:rPr>
              <a:t>much  less </a:t>
            </a:r>
            <a:r>
              <a:rPr sz="1800" b="1" dirty="0">
                <a:solidFill>
                  <a:srgbClr val="FFFFFF"/>
                </a:solidFill>
                <a:latin typeface="Arial"/>
                <a:cs typeface="Arial"/>
              </a:rPr>
              <a:t>than the traditional  </a:t>
            </a:r>
            <a:r>
              <a:rPr sz="1800" b="1" spc="-5" dirty="0">
                <a:solidFill>
                  <a:srgbClr val="FFFFFF"/>
                </a:solidFill>
                <a:latin typeface="Arial"/>
                <a:cs typeface="Arial"/>
              </a:rPr>
              <a:t>methods of </a:t>
            </a:r>
            <a:r>
              <a:rPr sz="1800" b="1" dirty="0">
                <a:solidFill>
                  <a:srgbClr val="FFFFFF"/>
                </a:solidFill>
                <a:latin typeface="Arial"/>
                <a:cs typeface="Arial"/>
              </a:rPr>
              <a:t>testing </a:t>
            </a:r>
            <a:r>
              <a:rPr sz="1800" b="1" spc="-5" dirty="0">
                <a:solidFill>
                  <a:srgbClr val="FFFFFF"/>
                </a:solidFill>
                <a:latin typeface="Arial"/>
                <a:cs typeface="Arial"/>
              </a:rPr>
              <a:t>in</a:t>
            </a:r>
            <a:r>
              <a:rPr sz="1800" b="1" spc="-90" dirty="0">
                <a:solidFill>
                  <a:srgbClr val="FFFFFF"/>
                </a:solidFill>
                <a:latin typeface="Arial"/>
                <a:cs typeface="Arial"/>
              </a:rPr>
              <a:t> </a:t>
            </a:r>
            <a:r>
              <a:rPr sz="1800" b="1" spc="-5" dirty="0">
                <a:solidFill>
                  <a:srgbClr val="FFFFFF"/>
                </a:solidFill>
                <a:latin typeface="Arial"/>
                <a:cs typeface="Arial"/>
              </a:rPr>
              <a:t>labs</a:t>
            </a:r>
            <a:endParaRPr sz="1800">
              <a:latin typeface="Arial"/>
              <a:cs typeface="Arial"/>
            </a:endParaRPr>
          </a:p>
        </p:txBody>
      </p:sp>
      <p:sp>
        <p:nvSpPr>
          <p:cNvPr id="13" name="object 13"/>
          <p:cNvSpPr txBox="1"/>
          <p:nvPr/>
        </p:nvSpPr>
        <p:spPr>
          <a:xfrm>
            <a:off x="8209728" y="4190353"/>
            <a:ext cx="2769870" cy="448309"/>
          </a:xfrm>
          <a:prstGeom prst="rect">
            <a:avLst/>
          </a:prstGeom>
        </p:spPr>
        <p:txBody>
          <a:bodyPr vert="horz" wrap="square" lIns="0" tIns="22860" rIns="0" bIns="0" rtlCol="0">
            <a:spAutoFit/>
          </a:bodyPr>
          <a:lstStyle/>
          <a:p>
            <a:pPr marL="363220" marR="5080" indent="-351155">
              <a:lnSpc>
                <a:spcPts val="1650"/>
              </a:lnSpc>
              <a:spcBef>
                <a:spcPts val="180"/>
              </a:spcBef>
            </a:pPr>
            <a:r>
              <a:rPr sz="1400" b="1" spc="-5" dirty="0">
                <a:solidFill>
                  <a:srgbClr val="FFFFFF"/>
                </a:solidFill>
                <a:latin typeface="Arial"/>
                <a:cs typeface="Arial"/>
              </a:rPr>
              <a:t>Real </a:t>
            </a:r>
            <a:r>
              <a:rPr sz="1400" b="1" dirty="0">
                <a:solidFill>
                  <a:srgbClr val="FFFFFF"/>
                </a:solidFill>
                <a:latin typeface="Arial"/>
                <a:cs typeface="Arial"/>
              </a:rPr>
              <a:t>time </a:t>
            </a:r>
            <a:r>
              <a:rPr sz="1400" b="1" spc="-5" dirty="0">
                <a:solidFill>
                  <a:srgbClr val="FFFFFF"/>
                </a:solidFill>
                <a:latin typeface="Arial"/>
                <a:cs typeface="Arial"/>
              </a:rPr>
              <a:t>data analysis and alert  </a:t>
            </a:r>
            <a:r>
              <a:rPr sz="1400" b="1" dirty="0">
                <a:solidFill>
                  <a:srgbClr val="FFFFFF"/>
                </a:solidFill>
                <a:latin typeface="Arial"/>
                <a:cs typeface="Arial"/>
              </a:rPr>
              <a:t>to the the </a:t>
            </a:r>
            <a:r>
              <a:rPr sz="1400" b="1" spc="-5" dirty="0">
                <a:solidFill>
                  <a:srgbClr val="FFFFFF"/>
                </a:solidFill>
                <a:latin typeface="Arial"/>
                <a:cs typeface="Arial"/>
              </a:rPr>
              <a:t>source</a:t>
            </a:r>
            <a:r>
              <a:rPr sz="1400" b="1" spc="-55" dirty="0">
                <a:solidFill>
                  <a:srgbClr val="FFFFFF"/>
                </a:solidFill>
                <a:latin typeface="Arial"/>
                <a:cs typeface="Arial"/>
              </a:rPr>
              <a:t> </a:t>
            </a:r>
            <a:r>
              <a:rPr sz="1400" b="1" spc="-5" dirty="0">
                <a:solidFill>
                  <a:srgbClr val="FFFFFF"/>
                </a:solidFill>
                <a:latin typeface="Arial"/>
                <a:cs typeface="Arial"/>
              </a:rPr>
              <a:t>means</a:t>
            </a:r>
            <a:endParaRPr sz="1400">
              <a:latin typeface="Arial"/>
              <a:cs typeface="Arial"/>
            </a:endParaRPr>
          </a:p>
        </p:txBody>
      </p:sp>
      <p:sp>
        <p:nvSpPr>
          <p:cNvPr id="14" name="object 14"/>
          <p:cNvSpPr/>
          <p:nvPr/>
        </p:nvSpPr>
        <p:spPr>
          <a:xfrm>
            <a:off x="1900096" y="2013578"/>
            <a:ext cx="1846418" cy="1846413"/>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5082864" y="2072380"/>
            <a:ext cx="1895821" cy="1895811"/>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8537657" y="1868496"/>
            <a:ext cx="2069520" cy="2069520"/>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3B77D8"/>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46</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838200" y="433136"/>
            <a:ext cx="10515600" cy="1189541"/>
          </a:xfrm>
          <a:prstGeom prst="rect">
            <a:avLst/>
          </a:prstGeom>
        </p:spPr>
        <p:txBody>
          <a:bodyPr vert="horz" wrap="square" lIns="0" tIns="507477" rIns="0" bIns="0" rtlCol="0">
            <a:spAutoFit/>
          </a:bodyPr>
          <a:lstStyle/>
          <a:p>
            <a:pPr marL="12700">
              <a:lnSpc>
                <a:spcPct val="100000"/>
              </a:lnSpc>
              <a:spcBef>
                <a:spcPts val="100"/>
              </a:spcBef>
            </a:pPr>
            <a:r>
              <a:rPr lang="en-IN" spc="-645" dirty="0"/>
              <a:t>Innovators</a:t>
            </a:r>
            <a:endParaRPr spc="-645" dirty="0"/>
          </a:p>
        </p:txBody>
      </p:sp>
      <p:sp>
        <p:nvSpPr>
          <p:cNvPr id="8" name="object 8"/>
          <p:cNvSpPr txBox="1"/>
          <p:nvPr/>
        </p:nvSpPr>
        <p:spPr>
          <a:xfrm>
            <a:off x="429723" y="2193491"/>
            <a:ext cx="11054080" cy="3530600"/>
          </a:xfrm>
          <a:prstGeom prst="rect">
            <a:avLst/>
          </a:prstGeom>
        </p:spPr>
        <p:txBody>
          <a:bodyPr vert="horz" wrap="square" lIns="0" tIns="12700" rIns="0" bIns="0" rtlCol="0">
            <a:spAutoFit/>
          </a:bodyPr>
          <a:lstStyle/>
          <a:p>
            <a:pPr marL="12700" marR="5080">
              <a:lnSpc>
                <a:spcPct val="151300"/>
              </a:lnSpc>
              <a:spcBef>
                <a:spcPts val="100"/>
              </a:spcBef>
            </a:pPr>
            <a:r>
              <a:rPr sz="1900" b="1" spc="-5" dirty="0">
                <a:solidFill>
                  <a:srgbClr val="FFFFFF"/>
                </a:solidFill>
                <a:latin typeface="Arial"/>
                <a:cs typeface="Arial"/>
              </a:rPr>
              <a:t>In simple words, we can </a:t>
            </a:r>
            <a:r>
              <a:rPr sz="1900" b="1" dirty="0">
                <a:solidFill>
                  <a:srgbClr val="FFFFFF"/>
                </a:solidFill>
                <a:latin typeface="Arial"/>
                <a:cs typeface="Arial"/>
              </a:rPr>
              <a:t>think </a:t>
            </a:r>
            <a:r>
              <a:rPr sz="1900" b="1" spc="-5" dirty="0">
                <a:solidFill>
                  <a:srgbClr val="FFFFFF"/>
                </a:solidFill>
                <a:latin typeface="Arial"/>
                <a:cs typeface="Arial"/>
              </a:rPr>
              <a:t>of </a:t>
            </a:r>
            <a:r>
              <a:rPr sz="1900" b="1" dirty="0">
                <a:solidFill>
                  <a:srgbClr val="FFFFFF"/>
                </a:solidFill>
                <a:latin typeface="Arial"/>
                <a:cs typeface="Arial"/>
              </a:rPr>
              <a:t>this </a:t>
            </a:r>
            <a:r>
              <a:rPr sz="1900" b="1" spc="-5" dirty="0">
                <a:solidFill>
                  <a:srgbClr val="FFFFFF"/>
                </a:solidFill>
                <a:latin typeface="Arial"/>
                <a:cs typeface="Arial"/>
              </a:rPr>
              <a:t>as </a:t>
            </a:r>
            <a:r>
              <a:rPr sz="1900" b="1" dirty="0">
                <a:solidFill>
                  <a:srgbClr val="FFFFFF"/>
                </a:solidFill>
                <a:latin typeface="Arial"/>
                <a:cs typeface="Arial"/>
              </a:rPr>
              <a:t>a </a:t>
            </a:r>
            <a:r>
              <a:rPr sz="1900" b="1" spc="-5" dirty="0">
                <a:solidFill>
                  <a:srgbClr val="FFFFFF"/>
                </a:solidFill>
                <a:latin typeface="Arial"/>
                <a:cs typeface="Arial"/>
              </a:rPr>
              <a:t>controlled or autonomous moving system which will  cover </a:t>
            </a:r>
            <a:r>
              <a:rPr sz="1900" b="1" dirty="0">
                <a:solidFill>
                  <a:srgbClr val="FFFFFF"/>
                </a:solidFill>
                <a:latin typeface="Arial"/>
                <a:cs typeface="Arial"/>
              </a:rPr>
              <a:t>the </a:t>
            </a:r>
            <a:r>
              <a:rPr sz="1900" b="1" spc="-5" dirty="0">
                <a:solidFill>
                  <a:srgbClr val="FFFFFF"/>
                </a:solidFill>
                <a:latin typeface="Arial"/>
                <a:cs typeface="Arial"/>
              </a:rPr>
              <a:t>entire </a:t>
            </a:r>
            <a:r>
              <a:rPr sz="1900" b="1" dirty="0">
                <a:solidFill>
                  <a:srgbClr val="FFFFFF"/>
                </a:solidFill>
                <a:latin typeface="Arial"/>
                <a:cs typeface="Arial"/>
              </a:rPr>
              <a:t>zone </a:t>
            </a:r>
            <a:r>
              <a:rPr sz="1900" b="1" spc="-5" dirty="0">
                <a:solidFill>
                  <a:srgbClr val="FFFFFF"/>
                </a:solidFill>
                <a:latin typeface="Arial"/>
                <a:cs typeface="Arial"/>
              </a:rPr>
              <a:t>of </a:t>
            </a:r>
            <a:r>
              <a:rPr sz="1900" b="1" dirty="0">
                <a:solidFill>
                  <a:srgbClr val="FFFFFF"/>
                </a:solidFill>
                <a:latin typeface="Arial"/>
                <a:cs typeface="Arial"/>
              </a:rPr>
              <a:t>a </a:t>
            </a:r>
            <a:r>
              <a:rPr sz="1900" b="1" spc="-5" dirty="0">
                <a:solidFill>
                  <a:srgbClr val="FFFFFF"/>
                </a:solidFill>
                <a:latin typeface="Arial"/>
                <a:cs typeface="Arial"/>
              </a:rPr>
              <a:t>water body and </a:t>
            </a:r>
            <a:r>
              <a:rPr sz="1900" b="1" dirty="0">
                <a:solidFill>
                  <a:srgbClr val="FFFFFF"/>
                </a:solidFill>
                <a:latin typeface="Arial"/>
                <a:cs typeface="Arial"/>
              </a:rPr>
              <a:t>feed </a:t>
            </a:r>
            <a:r>
              <a:rPr sz="1900" b="1" spc="-5" dirty="0">
                <a:solidFill>
                  <a:srgbClr val="FFFFFF"/>
                </a:solidFill>
                <a:latin typeface="Arial"/>
                <a:cs typeface="Arial"/>
              </a:rPr>
              <a:t>in several sensor data </a:t>
            </a:r>
            <a:r>
              <a:rPr sz="1900" b="1" dirty="0">
                <a:solidFill>
                  <a:srgbClr val="FFFFFF"/>
                </a:solidFill>
                <a:latin typeface="Arial"/>
                <a:cs typeface="Arial"/>
              </a:rPr>
              <a:t>(eg. </a:t>
            </a:r>
            <a:r>
              <a:rPr sz="1900" b="1" spc="-5" dirty="0">
                <a:solidFill>
                  <a:srgbClr val="FFFFFF"/>
                </a:solidFill>
                <a:latin typeface="Arial"/>
                <a:cs typeface="Arial"/>
              </a:rPr>
              <a:t>pH level, </a:t>
            </a:r>
            <a:r>
              <a:rPr sz="1900" b="1" spc="-20" dirty="0">
                <a:solidFill>
                  <a:srgbClr val="FFFFFF"/>
                </a:solidFill>
                <a:latin typeface="Arial"/>
                <a:cs typeface="Arial"/>
              </a:rPr>
              <a:t>Temperature,  </a:t>
            </a:r>
            <a:r>
              <a:rPr sz="1900" b="1" spc="-5" dirty="0">
                <a:solidFill>
                  <a:srgbClr val="FFFFFF"/>
                </a:solidFill>
                <a:latin typeface="Arial"/>
                <a:cs typeface="Arial"/>
              </a:rPr>
              <a:t>DO, </a:t>
            </a:r>
            <a:r>
              <a:rPr sz="1900" b="1" spc="-20" dirty="0">
                <a:solidFill>
                  <a:srgbClr val="FFFFFF"/>
                </a:solidFill>
                <a:latin typeface="Arial"/>
                <a:cs typeface="Arial"/>
              </a:rPr>
              <a:t>Turbidity </a:t>
            </a:r>
            <a:r>
              <a:rPr sz="1900" b="1" spc="-5" dirty="0">
                <a:solidFill>
                  <a:srgbClr val="FFFFFF"/>
                </a:solidFill>
                <a:latin typeface="Arial"/>
                <a:cs typeface="Arial"/>
              </a:rPr>
              <a:t>etc.) and </a:t>
            </a:r>
            <a:r>
              <a:rPr sz="1900" b="1" dirty="0">
                <a:solidFill>
                  <a:srgbClr val="FFFFFF"/>
                </a:solidFill>
                <a:latin typeface="Arial"/>
                <a:cs typeface="Arial"/>
              </a:rPr>
              <a:t>then </a:t>
            </a:r>
            <a:r>
              <a:rPr sz="1900" b="1" spc="-5" dirty="0">
                <a:solidFill>
                  <a:srgbClr val="FFFFFF"/>
                </a:solidFill>
                <a:latin typeface="Arial"/>
                <a:cs typeface="Arial"/>
              </a:rPr>
              <a:t>send </a:t>
            </a:r>
            <a:r>
              <a:rPr sz="1900" b="1" dirty="0">
                <a:solidFill>
                  <a:srgbClr val="FFFFFF"/>
                </a:solidFill>
                <a:latin typeface="Arial"/>
                <a:cs typeface="Arial"/>
              </a:rPr>
              <a:t>that </a:t>
            </a:r>
            <a:r>
              <a:rPr sz="1900" b="1" spc="-5" dirty="0">
                <a:solidFill>
                  <a:srgbClr val="FFFFFF"/>
                </a:solidFill>
                <a:latin typeface="Arial"/>
                <a:cs typeface="Arial"/>
              </a:rPr>
              <a:t>data onto </a:t>
            </a:r>
            <a:r>
              <a:rPr sz="1900" b="1" dirty="0">
                <a:solidFill>
                  <a:srgbClr val="FFFFFF"/>
                </a:solidFill>
                <a:latin typeface="Arial"/>
                <a:cs typeface="Arial"/>
              </a:rPr>
              <a:t>the </a:t>
            </a:r>
            <a:r>
              <a:rPr sz="1900" b="1" spc="-5" dirty="0">
                <a:solidFill>
                  <a:srgbClr val="FFFFFF"/>
                </a:solidFill>
                <a:latin typeface="Arial"/>
                <a:cs typeface="Arial"/>
              </a:rPr>
              <a:t>database, </a:t>
            </a:r>
            <a:r>
              <a:rPr sz="1900" b="1" dirty="0">
                <a:solidFill>
                  <a:srgbClr val="FFFFFF"/>
                </a:solidFill>
                <a:latin typeface="Arial"/>
                <a:cs typeface="Arial"/>
              </a:rPr>
              <a:t>there </a:t>
            </a:r>
            <a:r>
              <a:rPr sz="1900" b="1" spc="-5" dirty="0">
                <a:solidFill>
                  <a:srgbClr val="FFFFFF"/>
                </a:solidFill>
                <a:latin typeface="Arial"/>
                <a:cs typeface="Arial"/>
              </a:rPr>
              <a:t>it is stored. Then </a:t>
            </a:r>
            <a:r>
              <a:rPr sz="1900" b="1" dirty="0">
                <a:solidFill>
                  <a:srgbClr val="FFFFFF"/>
                </a:solidFill>
                <a:latin typeface="Arial"/>
                <a:cs typeface="Arial"/>
              </a:rPr>
              <a:t>a  </a:t>
            </a:r>
            <a:r>
              <a:rPr sz="1900" b="1" spc="-5" dirty="0">
                <a:solidFill>
                  <a:srgbClr val="FFFFFF"/>
                </a:solidFill>
                <a:latin typeface="Arial"/>
                <a:cs typeface="Arial"/>
              </a:rPr>
              <a:t>representative </a:t>
            </a:r>
            <a:r>
              <a:rPr sz="1900" b="1" dirty="0">
                <a:solidFill>
                  <a:srgbClr val="FFFFFF"/>
                </a:solidFill>
                <a:latin typeface="Arial"/>
                <a:cs typeface="Arial"/>
              </a:rPr>
              <a:t>from the </a:t>
            </a:r>
            <a:r>
              <a:rPr sz="1900" b="1" spc="-5" dirty="0">
                <a:solidFill>
                  <a:srgbClr val="FFFFFF"/>
                </a:solidFill>
                <a:latin typeface="Arial"/>
                <a:cs typeface="Arial"/>
              </a:rPr>
              <a:t>authority can simply log on </a:t>
            </a:r>
            <a:r>
              <a:rPr sz="1900" b="1" dirty="0">
                <a:solidFill>
                  <a:srgbClr val="FFFFFF"/>
                </a:solidFill>
                <a:latin typeface="Arial"/>
                <a:cs typeface="Arial"/>
              </a:rPr>
              <a:t>to the </a:t>
            </a:r>
            <a:r>
              <a:rPr sz="1900" b="1" spc="-5" dirty="0">
                <a:solidFill>
                  <a:srgbClr val="FFFFFF"/>
                </a:solidFill>
                <a:latin typeface="Arial"/>
                <a:cs typeface="Arial"/>
              </a:rPr>
              <a:t>system </a:t>
            </a:r>
            <a:r>
              <a:rPr sz="1900" b="1" spc="-10" dirty="0">
                <a:solidFill>
                  <a:srgbClr val="FFFFFF"/>
                </a:solidFill>
                <a:latin typeface="Arial"/>
                <a:cs typeface="Arial"/>
              </a:rPr>
              <a:t>(Web/App </a:t>
            </a:r>
            <a:r>
              <a:rPr sz="1900" b="1" spc="-5" dirty="0">
                <a:solidFill>
                  <a:srgbClr val="FFFFFF"/>
                </a:solidFill>
                <a:latin typeface="Arial"/>
                <a:cs typeface="Arial"/>
              </a:rPr>
              <a:t>Platform) and  access all </a:t>
            </a:r>
            <a:r>
              <a:rPr sz="1900" b="1" dirty="0">
                <a:solidFill>
                  <a:srgbClr val="FFFFFF"/>
                </a:solidFill>
                <a:latin typeface="Arial"/>
                <a:cs typeface="Arial"/>
              </a:rPr>
              <a:t>the </a:t>
            </a:r>
            <a:r>
              <a:rPr sz="1900" b="1" spc="-5" dirty="0">
                <a:solidFill>
                  <a:srgbClr val="FFFFFF"/>
                </a:solidFill>
                <a:latin typeface="Arial"/>
                <a:cs typeface="Arial"/>
              </a:rPr>
              <a:t>data being streamed and </a:t>
            </a:r>
            <a:r>
              <a:rPr sz="1900" b="1" dirty="0">
                <a:solidFill>
                  <a:srgbClr val="FFFFFF"/>
                </a:solidFill>
                <a:latin typeface="Arial"/>
                <a:cs typeface="Arial"/>
              </a:rPr>
              <a:t>thus </a:t>
            </a:r>
            <a:r>
              <a:rPr sz="1900" b="1" spc="-5" dirty="0">
                <a:solidFill>
                  <a:srgbClr val="FFFFFF"/>
                </a:solidFill>
                <a:latin typeface="Arial"/>
                <a:cs typeface="Arial"/>
              </a:rPr>
              <a:t>analyse various </a:t>
            </a:r>
            <a:r>
              <a:rPr sz="1900" b="1" dirty="0">
                <a:solidFill>
                  <a:srgbClr val="FFFFFF"/>
                </a:solidFill>
                <a:latin typeface="Arial"/>
                <a:cs typeface="Arial"/>
              </a:rPr>
              <a:t>factors </a:t>
            </a:r>
            <a:r>
              <a:rPr sz="1900" b="1" spc="-5" dirty="0">
                <a:solidFill>
                  <a:srgbClr val="FFFFFF"/>
                </a:solidFill>
                <a:latin typeface="Arial"/>
                <a:cs typeface="Arial"/>
              </a:rPr>
              <a:t>related </a:t>
            </a:r>
            <a:r>
              <a:rPr sz="1900" b="1" dirty="0">
                <a:solidFill>
                  <a:srgbClr val="FFFFFF"/>
                </a:solidFill>
                <a:latin typeface="Arial"/>
                <a:cs typeface="Arial"/>
              </a:rPr>
              <a:t>to </a:t>
            </a:r>
            <a:r>
              <a:rPr sz="1900" b="1" spc="-5" dirty="0">
                <a:solidFill>
                  <a:srgbClr val="FFFFFF"/>
                </a:solidFill>
                <a:latin typeface="Arial"/>
                <a:cs typeface="Arial"/>
              </a:rPr>
              <a:t>it. So </a:t>
            </a:r>
            <a:r>
              <a:rPr sz="1900" b="1" dirty="0">
                <a:solidFill>
                  <a:srgbClr val="FFFFFF"/>
                </a:solidFill>
                <a:latin typeface="Arial"/>
                <a:cs typeface="Arial"/>
              </a:rPr>
              <a:t>this  </a:t>
            </a:r>
            <a:r>
              <a:rPr sz="1900" b="1" spc="-5" dirty="0">
                <a:solidFill>
                  <a:srgbClr val="FFFFFF"/>
                </a:solidFill>
                <a:latin typeface="Arial"/>
                <a:cs typeface="Arial"/>
              </a:rPr>
              <a:t>removes </a:t>
            </a:r>
            <a:r>
              <a:rPr sz="1900" b="1" dirty="0">
                <a:solidFill>
                  <a:srgbClr val="FFFFFF"/>
                </a:solidFill>
                <a:latin typeface="Arial"/>
                <a:cs typeface="Arial"/>
              </a:rPr>
              <a:t>the </a:t>
            </a:r>
            <a:r>
              <a:rPr sz="1900" b="1" spc="-5" dirty="0">
                <a:solidFill>
                  <a:srgbClr val="FFFFFF"/>
                </a:solidFill>
                <a:latin typeface="Arial"/>
                <a:cs typeface="Arial"/>
              </a:rPr>
              <a:t>hassle of going on site, collecting samples and </a:t>
            </a:r>
            <a:r>
              <a:rPr sz="1900" b="1" dirty="0">
                <a:solidFill>
                  <a:srgbClr val="FFFFFF"/>
                </a:solidFill>
                <a:latin typeface="Arial"/>
                <a:cs typeface="Arial"/>
              </a:rPr>
              <a:t>then testing </a:t>
            </a:r>
            <a:r>
              <a:rPr sz="1900" b="1" spc="-5" dirty="0">
                <a:solidFill>
                  <a:srgbClr val="FFFFFF"/>
                </a:solidFill>
                <a:latin typeface="Arial"/>
                <a:cs typeface="Arial"/>
              </a:rPr>
              <a:t>it. </a:t>
            </a:r>
            <a:r>
              <a:rPr sz="1900" b="1" spc="-15" dirty="0">
                <a:solidFill>
                  <a:srgbClr val="FFFFFF"/>
                </a:solidFill>
                <a:latin typeface="Arial"/>
                <a:cs typeface="Arial"/>
              </a:rPr>
              <a:t>Moreover, </a:t>
            </a:r>
            <a:r>
              <a:rPr sz="1900" b="1" dirty="0">
                <a:solidFill>
                  <a:srgbClr val="FFFFFF"/>
                </a:solidFill>
                <a:latin typeface="Arial"/>
                <a:cs typeface="Arial"/>
              </a:rPr>
              <a:t>this </a:t>
            </a:r>
            <a:r>
              <a:rPr sz="1900" b="1" spc="-5" dirty="0">
                <a:solidFill>
                  <a:srgbClr val="FFFFFF"/>
                </a:solidFill>
                <a:latin typeface="Arial"/>
                <a:cs typeface="Arial"/>
              </a:rPr>
              <a:t>can  even detect and give proper proof report of </a:t>
            </a:r>
            <a:r>
              <a:rPr sz="1900" b="1" dirty="0">
                <a:solidFill>
                  <a:srgbClr val="FFFFFF"/>
                </a:solidFill>
                <a:latin typeface="Arial"/>
                <a:cs typeface="Arial"/>
              </a:rPr>
              <a:t>the </a:t>
            </a:r>
            <a:r>
              <a:rPr sz="1900" b="1" spc="-5" dirty="0">
                <a:solidFill>
                  <a:srgbClr val="FFFFFF"/>
                </a:solidFill>
                <a:latin typeface="Arial"/>
                <a:cs typeface="Arial"/>
              </a:rPr>
              <a:t>sources of major and minor pollutants. It can  automatically detect various comparison reports and charts based on </a:t>
            </a:r>
            <a:r>
              <a:rPr sz="1900" b="1" dirty="0">
                <a:solidFill>
                  <a:srgbClr val="FFFFFF"/>
                </a:solidFill>
                <a:latin typeface="Arial"/>
                <a:cs typeface="Arial"/>
              </a:rPr>
              <a:t>the </a:t>
            </a:r>
            <a:r>
              <a:rPr sz="1900" b="1" spc="-5" dirty="0">
                <a:solidFill>
                  <a:srgbClr val="FFFFFF"/>
                </a:solidFill>
                <a:latin typeface="Arial"/>
                <a:cs typeface="Arial"/>
              </a:rPr>
              <a:t>datasets, which</a:t>
            </a:r>
            <a:r>
              <a:rPr sz="1900" b="1" spc="-45" dirty="0">
                <a:solidFill>
                  <a:srgbClr val="FFFFFF"/>
                </a:solidFill>
                <a:latin typeface="Arial"/>
                <a:cs typeface="Arial"/>
              </a:rPr>
              <a:t> </a:t>
            </a:r>
            <a:r>
              <a:rPr sz="1900" b="1" spc="-5" dirty="0">
                <a:solidFill>
                  <a:srgbClr val="FFFFFF"/>
                </a:solidFill>
                <a:latin typeface="Arial"/>
                <a:cs typeface="Arial"/>
              </a:rPr>
              <a:t>can</a:t>
            </a:r>
            <a:endParaRPr sz="1900">
              <a:latin typeface="Arial"/>
              <a:cs typeface="Arial"/>
            </a:endParaRPr>
          </a:p>
        </p:txBody>
      </p:sp>
      <p:sp>
        <p:nvSpPr>
          <p:cNvPr id="9" name="object 9"/>
          <p:cNvSpPr txBox="1"/>
          <p:nvPr/>
        </p:nvSpPr>
        <p:spPr>
          <a:xfrm>
            <a:off x="429723" y="5847274"/>
            <a:ext cx="5311775" cy="314960"/>
          </a:xfrm>
          <a:prstGeom prst="rect">
            <a:avLst/>
          </a:prstGeom>
        </p:spPr>
        <p:txBody>
          <a:bodyPr vert="horz" wrap="square" lIns="0" tIns="12700" rIns="0" bIns="0" rtlCol="0">
            <a:spAutoFit/>
          </a:bodyPr>
          <a:lstStyle/>
          <a:p>
            <a:pPr marL="12700">
              <a:lnSpc>
                <a:spcPct val="100000"/>
              </a:lnSpc>
              <a:spcBef>
                <a:spcPts val="100"/>
              </a:spcBef>
              <a:tabLst>
                <a:tab pos="3129280" algn="l"/>
              </a:tabLst>
            </a:pPr>
            <a:r>
              <a:rPr sz="1900" b="1" spc="-5" dirty="0">
                <a:solidFill>
                  <a:srgbClr val="FFFFFF"/>
                </a:solidFill>
                <a:latin typeface="Arial"/>
                <a:cs typeface="Arial"/>
              </a:rPr>
              <a:t>even help</a:t>
            </a:r>
            <a:r>
              <a:rPr sz="1900" b="1" dirty="0">
                <a:solidFill>
                  <a:srgbClr val="FFFFFF"/>
                </a:solidFill>
                <a:latin typeface="Arial"/>
                <a:cs typeface="Arial"/>
              </a:rPr>
              <a:t> the</a:t>
            </a:r>
            <a:r>
              <a:rPr sz="1900" b="1" spc="-5" dirty="0">
                <a:solidFill>
                  <a:srgbClr val="FFFFFF"/>
                </a:solidFill>
                <a:latin typeface="Arial"/>
                <a:cs typeface="Arial"/>
              </a:rPr>
              <a:t> government	in </a:t>
            </a:r>
            <a:r>
              <a:rPr sz="1900" b="1" dirty="0">
                <a:solidFill>
                  <a:srgbClr val="FFFFFF"/>
                </a:solidFill>
                <a:latin typeface="Arial"/>
                <a:cs typeface="Arial"/>
              </a:rPr>
              <a:t>taking</a:t>
            </a:r>
            <a:r>
              <a:rPr sz="1900" b="1" spc="-85" dirty="0">
                <a:solidFill>
                  <a:srgbClr val="FFFFFF"/>
                </a:solidFill>
                <a:latin typeface="Arial"/>
                <a:cs typeface="Arial"/>
              </a:rPr>
              <a:t> </a:t>
            </a:r>
            <a:r>
              <a:rPr sz="1900" b="1" spc="-5" dirty="0">
                <a:solidFill>
                  <a:srgbClr val="FFFFFF"/>
                </a:solidFill>
                <a:latin typeface="Arial"/>
                <a:cs typeface="Arial"/>
              </a:rPr>
              <a:t>decisions</a:t>
            </a:r>
            <a:endParaRPr sz="190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3B77D8"/>
          </a:solidFill>
        </p:spPr>
        <p:txBody>
          <a:bodyPr wrap="square" lIns="0" tIns="0" rIns="0" bIns="0" rtlCol="0"/>
          <a:lstStyle/>
          <a:p>
            <a:endParaRPr/>
          </a:p>
        </p:txBody>
      </p:sp>
      <p:sp>
        <p:nvSpPr>
          <p:cNvPr id="3" name="object 3"/>
          <p:cNvSpPr txBox="1"/>
          <p:nvPr/>
        </p:nvSpPr>
        <p:spPr>
          <a:xfrm>
            <a:off x="817028" y="6084577"/>
            <a:ext cx="128905" cy="127000"/>
          </a:xfrm>
          <a:prstGeom prst="rect">
            <a:avLst/>
          </a:prstGeom>
        </p:spPr>
        <p:txBody>
          <a:bodyPr vert="horz" wrap="square" lIns="0" tIns="0" rIns="0" bIns="0" rtlCol="0">
            <a:spAutoFit/>
          </a:bodyPr>
          <a:lstStyle/>
          <a:p>
            <a:pPr>
              <a:lnSpc>
                <a:spcPts val="950"/>
              </a:lnSpc>
            </a:pPr>
            <a:r>
              <a:rPr sz="1000" spc="-5" dirty="0">
                <a:solidFill>
                  <a:srgbClr val="C393A5"/>
                </a:solidFill>
                <a:latin typeface="Carlito"/>
                <a:cs typeface="Carlito"/>
              </a:rPr>
              <a:t>47</a:t>
            </a:r>
            <a:endParaRPr sz="1000">
              <a:latin typeface="Carlito"/>
              <a:cs typeface="Carlito"/>
            </a:endParaRPr>
          </a:p>
        </p:txBody>
      </p:sp>
      <p:grpSp>
        <p:nvGrpSpPr>
          <p:cNvPr id="4" name="object 4"/>
          <p:cNvGrpSpPr/>
          <p:nvPr/>
        </p:nvGrpSpPr>
        <p:grpSpPr>
          <a:xfrm>
            <a:off x="0" y="5542936"/>
            <a:ext cx="12192000" cy="1106170"/>
            <a:chOff x="0" y="5542936"/>
            <a:chExt cx="12192000" cy="1106170"/>
          </a:xfrm>
        </p:grpSpPr>
        <p:sp>
          <p:nvSpPr>
            <p:cNvPr id="5" name="object 5"/>
            <p:cNvSpPr/>
            <p:nvPr/>
          </p:nvSpPr>
          <p:spPr>
            <a:xfrm>
              <a:off x="0" y="5542936"/>
              <a:ext cx="12191975" cy="110615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5555638"/>
              <a:ext cx="12192000" cy="1004569"/>
            </a:xfrm>
            <a:custGeom>
              <a:avLst/>
              <a:gdLst/>
              <a:ahLst/>
              <a:cxnLst/>
              <a:rect l="l" t="t" r="r" b="b"/>
              <a:pathLst>
                <a:path w="12192000" h="1004570">
                  <a:moveTo>
                    <a:pt x="12191975" y="1004547"/>
                  </a:moveTo>
                  <a:lnTo>
                    <a:pt x="0" y="1004547"/>
                  </a:lnTo>
                  <a:lnTo>
                    <a:pt x="0" y="0"/>
                  </a:lnTo>
                  <a:lnTo>
                    <a:pt x="12191975" y="0"/>
                  </a:lnTo>
                  <a:lnTo>
                    <a:pt x="12191975" y="1004547"/>
                  </a:lnTo>
                  <a:close/>
                </a:path>
              </a:pathLst>
            </a:custGeom>
            <a:solidFill>
              <a:srgbClr val="FFFFFF"/>
            </a:solidFill>
          </p:spPr>
          <p:txBody>
            <a:bodyPr wrap="square" lIns="0" tIns="0" rIns="0" bIns="0" rtlCol="0"/>
            <a:lstStyle/>
            <a:p>
              <a:endParaRPr/>
            </a:p>
          </p:txBody>
        </p:sp>
      </p:grpSp>
      <p:sp>
        <p:nvSpPr>
          <p:cNvPr id="7" name="object 7"/>
          <p:cNvSpPr txBox="1"/>
          <p:nvPr/>
        </p:nvSpPr>
        <p:spPr>
          <a:xfrm>
            <a:off x="7987579" y="5557425"/>
            <a:ext cx="4126865" cy="943610"/>
          </a:xfrm>
          <a:prstGeom prst="rect">
            <a:avLst/>
          </a:prstGeom>
        </p:spPr>
        <p:txBody>
          <a:bodyPr vert="horz" wrap="square" lIns="0" tIns="15240" rIns="0" bIns="0" rtlCol="0">
            <a:spAutoFit/>
          </a:bodyPr>
          <a:lstStyle/>
          <a:p>
            <a:pPr marL="12700">
              <a:lnSpc>
                <a:spcPct val="100000"/>
              </a:lnSpc>
              <a:spcBef>
                <a:spcPts val="120"/>
              </a:spcBef>
            </a:pPr>
            <a:r>
              <a:rPr sz="6000" b="1" spc="-55" dirty="0">
                <a:solidFill>
                  <a:srgbClr val="59C4EB"/>
                </a:solidFill>
                <a:latin typeface="Arial"/>
                <a:cs typeface="Arial"/>
              </a:rPr>
              <a:t>STRATEGY</a:t>
            </a:r>
            <a:endParaRPr sz="6000">
              <a:latin typeface="Arial"/>
              <a:cs typeface="Arial"/>
            </a:endParaRPr>
          </a:p>
        </p:txBody>
      </p:sp>
      <p:grpSp>
        <p:nvGrpSpPr>
          <p:cNvPr id="8" name="object 8"/>
          <p:cNvGrpSpPr/>
          <p:nvPr/>
        </p:nvGrpSpPr>
        <p:grpSpPr>
          <a:xfrm>
            <a:off x="226573" y="255929"/>
            <a:ext cx="1247140" cy="1777364"/>
            <a:chOff x="226573" y="255929"/>
            <a:chExt cx="1247140" cy="1777364"/>
          </a:xfrm>
        </p:grpSpPr>
        <p:sp>
          <p:nvSpPr>
            <p:cNvPr id="9" name="object 9"/>
            <p:cNvSpPr/>
            <p:nvPr/>
          </p:nvSpPr>
          <p:spPr>
            <a:xfrm>
              <a:off x="231335" y="260691"/>
              <a:ext cx="1237406" cy="1767723"/>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231335" y="260691"/>
              <a:ext cx="1237615" cy="1767839"/>
            </a:xfrm>
            <a:custGeom>
              <a:avLst/>
              <a:gdLst/>
              <a:ahLst/>
              <a:cxnLst/>
              <a:rect l="l" t="t" r="r" b="b"/>
              <a:pathLst>
                <a:path w="1237615" h="1767839">
                  <a:moveTo>
                    <a:pt x="1237406" y="0"/>
                  </a:moveTo>
                  <a:lnTo>
                    <a:pt x="1237406" y="1149020"/>
                  </a:lnTo>
                  <a:lnTo>
                    <a:pt x="618702" y="1767723"/>
                  </a:lnTo>
                  <a:lnTo>
                    <a:pt x="0" y="1149020"/>
                  </a:lnTo>
                  <a:lnTo>
                    <a:pt x="0" y="0"/>
                  </a:lnTo>
                  <a:lnTo>
                    <a:pt x="618702" y="618703"/>
                  </a:lnTo>
                  <a:lnTo>
                    <a:pt x="1237406" y="0"/>
                  </a:lnTo>
                  <a:close/>
                </a:path>
              </a:pathLst>
            </a:custGeom>
            <a:ln w="9524">
              <a:solidFill>
                <a:srgbClr val="3897BA"/>
              </a:solidFill>
            </a:ln>
          </p:spPr>
          <p:txBody>
            <a:bodyPr wrap="square" lIns="0" tIns="0" rIns="0" bIns="0" rtlCol="0"/>
            <a:lstStyle/>
            <a:p>
              <a:endParaRPr/>
            </a:p>
          </p:txBody>
        </p:sp>
      </p:grpSp>
      <p:sp>
        <p:nvSpPr>
          <p:cNvPr id="11" name="object 11"/>
          <p:cNvSpPr txBox="1"/>
          <p:nvPr/>
        </p:nvSpPr>
        <p:spPr>
          <a:xfrm>
            <a:off x="354253" y="815433"/>
            <a:ext cx="990600" cy="577850"/>
          </a:xfrm>
          <a:prstGeom prst="rect">
            <a:avLst/>
          </a:prstGeom>
        </p:spPr>
        <p:txBody>
          <a:bodyPr vert="horz" wrap="square" lIns="0" tIns="60325" rIns="0" bIns="0" rtlCol="0">
            <a:spAutoFit/>
          </a:bodyPr>
          <a:lstStyle/>
          <a:p>
            <a:pPr marL="635" algn="ctr">
              <a:lnSpc>
                <a:spcPct val="100000"/>
              </a:lnSpc>
              <a:spcBef>
                <a:spcPts val="475"/>
              </a:spcBef>
            </a:pPr>
            <a:r>
              <a:rPr sz="1500" spc="-5" dirty="0">
                <a:solidFill>
                  <a:srgbClr val="FFFFFF"/>
                </a:solidFill>
                <a:latin typeface="Carlito"/>
                <a:cs typeface="Carlito"/>
              </a:rPr>
              <a:t>PILOT</a:t>
            </a:r>
            <a:endParaRPr sz="1500">
              <a:latin typeface="Carlito"/>
              <a:cs typeface="Carlito"/>
            </a:endParaRPr>
          </a:p>
          <a:p>
            <a:pPr algn="ctr">
              <a:lnSpc>
                <a:spcPct val="100000"/>
              </a:lnSpc>
              <a:spcBef>
                <a:spcPts val="375"/>
              </a:spcBef>
            </a:pPr>
            <a:r>
              <a:rPr sz="1500" spc="-5" dirty="0">
                <a:solidFill>
                  <a:srgbClr val="FFFFFF"/>
                </a:solidFill>
                <a:latin typeface="Carlito"/>
                <a:cs typeface="Carlito"/>
              </a:rPr>
              <a:t>(6</a:t>
            </a:r>
            <a:r>
              <a:rPr sz="1500" spc="-80" dirty="0">
                <a:solidFill>
                  <a:srgbClr val="FFFFFF"/>
                </a:solidFill>
                <a:latin typeface="Carlito"/>
                <a:cs typeface="Carlito"/>
              </a:rPr>
              <a:t> </a:t>
            </a:r>
            <a:r>
              <a:rPr sz="1500" spc="-5" dirty="0">
                <a:solidFill>
                  <a:srgbClr val="FFFFFF"/>
                </a:solidFill>
                <a:latin typeface="Carlito"/>
                <a:cs typeface="Carlito"/>
              </a:rPr>
              <a:t>MONTHS)</a:t>
            </a:r>
            <a:endParaRPr sz="1500">
              <a:latin typeface="Carlito"/>
              <a:cs typeface="Carlito"/>
            </a:endParaRPr>
          </a:p>
        </p:txBody>
      </p:sp>
      <p:grpSp>
        <p:nvGrpSpPr>
          <p:cNvPr id="12" name="object 12"/>
          <p:cNvGrpSpPr/>
          <p:nvPr/>
        </p:nvGrpSpPr>
        <p:grpSpPr>
          <a:xfrm>
            <a:off x="1463972" y="255921"/>
            <a:ext cx="10610850" cy="1158875"/>
            <a:chOff x="1463972" y="255921"/>
            <a:chExt cx="10610850" cy="1158875"/>
          </a:xfrm>
        </p:grpSpPr>
        <p:sp>
          <p:nvSpPr>
            <p:cNvPr id="13" name="object 13"/>
            <p:cNvSpPr/>
            <p:nvPr/>
          </p:nvSpPr>
          <p:spPr>
            <a:xfrm>
              <a:off x="1468734" y="260684"/>
              <a:ext cx="10601325" cy="1149350"/>
            </a:xfrm>
            <a:custGeom>
              <a:avLst/>
              <a:gdLst/>
              <a:ahLst/>
              <a:cxnLst/>
              <a:rect l="l" t="t" r="r" b="b"/>
              <a:pathLst>
                <a:path w="10601325" h="1149350">
                  <a:moveTo>
                    <a:pt x="10409816" y="1149030"/>
                  </a:moveTo>
                  <a:lnTo>
                    <a:pt x="0" y="1149025"/>
                  </a:lnTo>
                  <a:lnTo>
                    <a:pt x="12" y="0"/>
                  </a:lnTo>
                  <a:lnTo>
                    <a:pt x="10409816" y="7"/>
                  </a:lnTo>
                  <a:lnTo>
                    <a:pt x="10453729" y="5065"/>
                  </a:lnTo>
                  <a:lnTo>
                    <a:pt x="10494038" y="19472"/>
                  </a:lnTo>
                  <a:lnTo>
                    <a:pt x="10529595" y="42079"/>
                  </a:lnTo>
                  <a:lnTo>
                    <a:pt x="10559250" y="71737"/>
                  </a:lnTo>
                  <a:lnTo>
                    <a:pt x="10581854" y="107295"/>
                  </a:lnTo>
                  <a:lnTo>
                    <a:pt x="10596259" y="147604"/>
                  </a:lnTo>
                  <a:lnTo>
                    <a:pt x="10601316" y="191514"/>
                  </a:lnTo>
                  <a:lnTo>
                    <a:pt x="10601316" y="957523"/>
                  </a:lnTo>
                  <a:lnTo>
                    <a:pt x="10586741" y="1030808"/>
                  </a:lnTo>
                  <a:lnTo>
                    <a:pt x="10545241" y="1092937"/>
                  </a:lnTo>
                  <a:lnTo>
                    <a:pt x="10483107" y="1134452"/>
                  </a:lnTo>
                  <a:lnTo>
                    <a:pt x="10409816" y="1149030"/>
                  </a:lnTo>
                  <a:close/>
                </a:path>
              </a:pathLst>
            </a:custGeom>
            <a:solidFill>
              <a:srgbClr val="FFFFFF">
                <a:alpha val="89410"/>
              </a:srgbClr>
            </a:solidFill>
          </p:spPr>
          <p:txBody>
            <a:bodyPr wrap="square" lIns="0" tIns="0" rIns="0" bIns="0" rtlCol="0"/>
            <a:lstStyle/>
            <a:p>
              <a:endParaRPr/>
            </a:p>
          </p:txBody>
        </p:sp>
        <p:sp>
          <p:nvSpPr>
            <p:cNvPr id="14" name="object 14"/>
            <p:cNvSpPr/>
            <p:nvPr/>
          </p:nvSpPr>
          <p:spPr>
            <a:xfrm>
              <a:off x="1468734" y="260684"/>
              <a:ext cx="10601325" cy="1149350"/>
            </a:xfrm>
            <a:custGeom>
              <a:avLst/>
              <a:gdLst/>
              <a:ahLst/>
              <a:cxnLst/>
              <a:rect l="l" t="t" r="r" b="b"/>
              <a:pathLst>
                <a:path w="10601325" h="1149350">
                  <a:moveTo>
                    <a:pt x="10601316" y="191514"/>
                  </a:moveTo>
                  <a:lnTo>
                    <a:pt x="10601316" y="957523"/>
                  </a:lnTo>
                  <a:lnTo>
                    <a:pt x="10597602" y="995058"/>
                  </a:lnTo>
                  <a:lnTo>
                    <a:pt x="10586741" y="1030808"/>
                  </a:lnTo>
                  <a:lnTo>
                    <a:pt x="10545241" y="1092937"/>
                  </a:lnTo>
                  <a:lnTo>
                    <a:pt x="10483107" y="1134452"/>
                  </a:lnTo>
                  <a:lnTo>
                    <a:pt x="10409816" y="1149030"/>
                  </a:lnTo>
                  <a:lnTo>
                    <a:pt x="7" y="1149030"/>
                  </a:lnTo>
                  <a:lnTo>
                    <a:pt x="7" y="7"/>
                  </a:lnTo>
                  <a:lnTo>
                    <a:pt x="10409816" y="7"/>
                  </a:lnTo>
                  <a:lnTo>
                    <a:pt x="10453729" y="5065"/>
                  </a:lnTo>
                  <a:lnTo>
                    <a:pt x="10494038" y="19472"/>
                  </a:lnTo>
                  <a:lnTo>
                    <a:pt x="10529595" y="42079"/>
                  </a:lnTo>
                  <a:lnTo>
                    <a:pt x="10559249" y="71737"/>
                  </a:lnTo>
                  <a:lnTo>
                    <a:pt x="10581854" y="107295"/>
                  </a:lnTo>
                  <a:lnTo>
                    <a:pt x="10596259" y="147604"/>
                  </a:lnTo>
                  <a:lnTo>
                    <a:pt x="10601316" y="191514"/>
                  </a:lnTo>
                  <a:close/>
                </a:path>
              </a:pathLst>
            </a:custGeom>
            <a:ln w="9524">
              <a:solidFill>
                <a:srgbClr val="3897BA"/>
              </a:solidFill>
            </a:ln>
          </p:spPr>
          <p:txBody>
            <a:bodyPr wrap="square" lIns="0" tIns="0" rIns="0" bIns="0" rtlCol="0"/>
            <a:lstStyle/>
            <a:p>
              <a:endParaRPr/>
            </a:p>
          </p:txBody>
        </p:sp>
      </p:grpSp>
      <p:sp>
        <p:nvSpPr>
          <p:cNvPr id="15" name="object 15"/>
          <p:cNvSpPr txBox="1"/>
          <p:nvPr/>
        </p:nvSpPr>
        <p:spPr>
          <a:xfrm>
            <a:off x="1589938" y="492684"/>
            <a:ext cx="7337425" cy="644525"/>
          </a:xfrm>
          <a:prstGeom prst="rect">
            <a:avLst/>
          </a:prstGeom>
        </p:spPr>
        <p:txBody>
          <a:bodyPr vert="horz" wrap="square" lIns="0" tIns="12700" rIns="0" bIns="0" rtlCol="0">
            <a:spAutoFit/>
          </a:bodyPr>
          <a:lstStyle/>
          <a:p>
            <a:pPr marL="240665" indent="-228600">
              <a:lnSpc>
                <a:spcPct val="100000"/>
              </a:lnSpc>
              <a:spcBef>
                <a:spcPts val="100"/>
              </a:spcBef>
              <a:buChar char="•"/>
              <a:tabLst>
                <a:tab pos="241300" algn="l"/>
              </a:tabLst>
            </a:pPr>
            <a:r>
              <a:rPr sz="2000" spc="-5" dirty="0">
                <a:solidFill>
                  <a:srgbClr val="3F5679"/>
                </a:solidFill>
                <a:latin typeface="Carlito"/>
                <a:cs typeface="Carlito"/>
              </a:rPr>
              <a:t>Focus on one lake or river in Delhi or</a:t>
            </a:r>
            <a:r>
              <a:rPr sz="2000" spc="-15" dirty="0">
                <a:solidFill>
                  <a:srgbClr val="3F5679"/>
                </a:solidFill>
                <a:latin typeface="Carlito"/>
                <a:cs typeface="Carlito"/>
              </a:rPr>
              <a:t> </a:t>
            </a:r>
            <a:r>
              <a:rPr sz="2000" spc="-5" dirty="0">
                <a:solidFill>
                  <a:srgbClr val="3F5679"/>
                </a:solidFill>
                <a:latin typeface="Carlito"/>
                <a:cs typeface="Carlito"/>
              </a:rPr>
              <a:t>Pune</a:t>
            </a:r>
            <a:endParaRPr sz="2000">
              <a:latin typeface="Carlito"/>
              <a:cs typeface="Carlito"/>
            </a:endParaRPr>
          </a:p>
          <a:p>
            <a:pPr marL="240665" indent="-228600">
              <a:lnSpc>
                <a:spcPct val="100000"/>
              </a:lnSpc>
              <a:spcBef>
                <a:spcPts val="75"/>
              </a:spcBef>
              <a:buChar char="•"/>
              <a:tabLst>
                <a:tab pos="241300" algn="l"/>
              </a:tabLst>
            </a:pPr>
            <a:r>
              <a:rPr sz="2000" spc="-5" dirty="0">
                <a:solidFill>
                  <a:srgbClr val="3F5679"/>
                </a:solidFill>
                <a:latin typeface="Carlito"/>
                <a:cs typeface="Carlito"/>
              </a:rPr>
              <a:t>Collection of feedback </a:t>
            </a:r>
            <a:r>
              <a:rPr sz="2000" dirty="0">
                <a:solidFill>
                  <a:srgbClr val="3F5679"/>
                </a:solidFill>
                <a:latin typeface="Carlito"/>
                <a:cs typeface="Carlito"/>
              </a:rPr>
              <a:t>and </a:t>
            </a:r>
            <a:r>
              <a:rPr sz="2000" spc="-5" dirty="0">
                <a:solidFill>
                  <a:srgbClr val="3F5679"/>
                </a:solidFill>
                <a:latin typeface="Carlito"/>
                <a:cs typeface="Carlito"/>
              </a:rPr>
              <a:t>improvement of product from</a:t>
            </a:r>
            <a:r>
              <a:rPr sz="2000" spc="-75" dirty="0">
                <a:solidFill>
                  <a:srgbClr val="3F5679"/>
                </a:solidFill>
                <a:latin typeface="Carlito"/>
                <a:cs typeface="Carlito"/>
              </a:rPr>
              <a:t> </a:t>
            </a:r>
            <a:r>
              <a:rPr sz="2000" dirty="0">
                <a:solidFill>
                  <a:srgbClr val="3F5679"/>
                </a:solidFill>
                <a:latin typeface="Carlito"/>
                <a:cs typeface="Carlito"/>
              </a:rPr>
              <a:t>authorities</a:t>
            </a:r>
            <a:endParaRPr sz="2000">
              <a:latin typeface="Carlito"/>
              <a:cs typeface="Carlito"/>
            </a:endParaRPr>
          </a:p>
        </p:txBody>
      </p:sp>
      <p:grpSp>
        <p:nvGrpSpPr>
          <p:cNvPr id="16" name="object 16"/>
          <p:cNvGrpSpPr/>
          <p:nvPr/>
        </p:nvGrpSpPr>
        <p:grpSpPr>
          <a:xfrm>
            <a:off x="254711" y="1858633"/>
            <a:ext cx="1247140" cy="1777364"/>
            <a:chOff x="254711" y="1858633"/>
            <a:chExt cx="1247140" cy="1777364"/>
          </a:xfrm>
        </p:grpSpPr>
        <p:sp>
          <p:nvSpPr>
            <p:cNvPr id="17" name="object 17"/>
            <p:cNvSpPr/>
            <p:nvPr/>
          </p:nvSpPr>
          <p:spPr>
            <a:xfrm>
              <a:off x="259474" y="1863396"/>
              <a:ext cx="1237407" cy="1767721"/>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259474" y="1863396"/>
              <a:ext cx="1237615" cy="1767839"/>
            </a:xfrm>
            <a:custGeom>
              <a:avLst/>
              <a:gdLst/>
              <a:ahLst/>
              <a:cxnLst/>
              <a:rect l="l" t="t" r="r" b="b"/>
              <a:pathLst>
                <a:path w="1237615" h="1767839">
                  <a:moveTo>
                    <a:pt x="1237407" y="0"/>
                  </a:moveTo>
                  <a:lnTo>
                    <a:pt x="1237407" y="1149022"/>
                  </a:lnTo>
                  <a:lnTo>
                    <a:pt x="618703" y="1767721"/>
                  </a:lnTo>
                  <a:lnTo>
                    <a:pt x="0" y="1149022"/>
                  </a:lnTo>
                  <a:lnTo>
                    <a:pt x="0" y="0"/>
                  </a:lnTo>
                  <a:lnTo>
                    <a:pt x="618703" y="618703"/>
                  </a:lnTo>
                  <a:lnTo>
                    <a:pt x="1237407" y="0"/>
                  </a:lnTo>
                  <a:close/>
                </a:path>
              </a:pathLst>
            </a:custGeom>
            <a:ln w="9524">
              <a:solidFill>
                <a:srgbClr val="3897BA"/>
              </a:solidFill>
            </a:ln>
          </p:spPr>
          <p:txBody>
            <a:bodyPr wrap="square" lIns="0" tIns="0" rIns="0" bIns="0" rtlCol="0"/>
            <a:lstStyle/>
            <a:p>
              <a:endParaRPr/>
            </a:p>
          </p:txBody>
        </p:sp>
      </p:grpSp>
      <p:sp>
        <p:nvSpPr>
          <p:cNvPr id="19" name="object 19"/>
          <p:cNvSpPr txBox="1"/>
          <p:nvPr/>
        </p:nvSpPr>
        <p:spPr>
          <a:xfrm>
            <a:off x="497176" y="2603880"/>
            <a:ext cx="761365" cy="254000"/>
          </a:xfrm>
          <a:prstGeom prst="rect">
            <a:avLst/>
          </a:prstGeom>
        </p:spPr>
        <p:txBody>
          <a:bodyPr vert="horz" wrap="square" lIns="0" tIns="12700" rIns="0" bIns="0" rtlCol="0">
            <a:spAutoFit/>
          </a:bodyPr>
          <a:lstStyle/>
          <a:p>
            <a:pPr marL="12700">
              <a:lnSpc>
                <a:spcPct val="100000"/>
              </a:lnSpc>
              <a:spcBef>
                <a:spcPts val="100"/>
              </a:spcBef>
            </a:pPr>
            <a:r>
              <a:rPr sz="1500" spc="-5" dirty="0">
                <a:solidFill>
                  <a:srgbClr val="FFFFFF"/>
                </a:solidFill>
                <a:latin typeface="Carlito"/>
                <a:cs typeface="Carlito"/>
              </a:rPr>
              <a:t>Phase </a:t>
            </a:r>
            <a:r>
              <a:rPr sz="1500" dirty="0">
                <a:solidFill>
                  <a:srgbClr val="FFFFFF"/>
                </a:solidFill>
                <a:latin typeface="Carlito"/>
                <a:cs typeface="Carlito"/>
              </a:rPr>
              <a:t>–</a:t>
            </a:r>
            <a:r>
              <a:rPr sz="1500" spc="-85" dirty="0">
                <a:solidFill>
                  <a:srgbClr val="FFFFFF"/>
                </a:solidFill>
                <a:latin typeface="Carlito"/>
                <a:cs typeface="Carlito"/>
              </a:rPr>
              <a:t> </a:t>
            </a:r>
            <a:r>
              <a:rPr sz="1500" dirty="0">
                <a:solidFill>
                  <a:srgbClr val="FFFFFF"/>
                </a:solidFill>
                <a:latin typeface="Carlito"/>
                <a:cs typeface="Carlito"/>
              </a:rPr>
              <a:t>1</a:t>
            </a:r>
            <a:endParaRPr sz="1500">
              <a:latin typeface="Carlito"/>
              <a:cs typeface="Carlito"/>
            </a:endParaRPr>
          </a:p>
        </p:txBody>
      </p:sp>
      <p:grpSp>
        <p:nvGrpSpPr>
          <p:cNvPr id="20" name="object 20"/>
          <p:cNvGrpSpPr/>
          <p:nvPr/>
        </p:nvGrpSpPr>
        <p:grpSpPr>
          <a:xfrm>
            <a:off x="1463967" y="1838638"/>
            <a:ext cx="10610850" cy="1508125"/>
            <a:chOff x="1463967" y="1838638"/>
            <a:chExt cx="10610850" cy="1508125"/>
          </a:xfrm>
        </p:grpSpPr>
        <p:sp>
          <p:nvSpPr>
            <p:cNvPr id="21" name="object 21"/>
            <p:cNvSpPr/>
            <p:nvPr/>
          </p:nvSpPr>
          <p:spPr>
            <a:xfrm>
              <a:off x="1468729" y="1843401"/>
              <a:ext cx="10601325" cy="1498600"/>
            </a:xfrm>
            <a:custGeom>
              <a:avLst/>
              <a:gdLst/>
              <a:ahLst/>
              <a:cxnLst/>
              <a:rect l="l" t="t" r="r" b="b"/>
              <a:pathLst>
                <a:path w="10601325" h="1498600">
                  <a:moveTo>
                    <a:pt x="10351571" y="1498492"/>
                  </a:moveTo>
                  <a:lnTo>
                    <a:pt x="0" y="1498492"/>
                  </a:lnTo>
                  <a:lnTo>
                    <a:pt x="19" y="0"/>
                  </a:lnTo>
                  <a:lnTo>
                    <a:pt x="10351571" y="12"/>
                  </a:lnTo>
                  <a:lnTo>
                    <a:pt x="10396462" y="4036"/>
                  </a:lnTo>
                  <a:lnTo>
                    <a:pt x="10438714" y="15637"/>
                  </a:lnTo>
                  <a:lnTo>
                    <a:pt x="10477621" y="34110"/>
                  </a:lnTo>
                  <a:lnTo>
                    <a:pt x="10512479" y="58750"/>
                  </a:lnTo>
                  <a:lnTo>
                    <a:pt x="10542580" y="88852"/>
                  </a:lnTo>
                  <a:lnTo>
                    <a:pt x="10567221" y="123709"/>
                  </a:lnTo>
                  <a:lnTo>
                    <a:pt x="10585695" y="162617"/>
                  </a:lnTo>
                  <a:lnTo>
                    <a:pt x="10597297" y="204871"/>
                  </a:lnTo>
                  <a:lnTo>
                    <a:pt x="10601321" y="249764"/>
                  </a:lnTo>
                  <a:lnTo>
                    <a:pt x="10601321" y="1248742"/>
                  </a:lnTo>
                  <a:lnTo>
                    <a:pt x="10596480" y="1297700"/>
                  </a:lnTo>
                  <a:lnTo>
                    <a:pt x="10582315" y="1344326"/>
                  </a:lnTo>
                  <a:lnTo>
                    <a:pt x="10559366" y="1387310"/>
                  </a:lnTo>
                  <a:lnTo>
                    <a:pt x="10528171" y="1425342"/>
                  </a:lnTo>
                  <a:lnTo>
                    <a:pt x="10490140" y="1456536"/>
                  </a:lnTo>
                  <a:lnTo>
                    <a:pt x="10447156" y="1479485"/>
                  </a:lnTo>
                  <a:lnTo>
                    <a:pt x="10400530" y="1493650"/>
                  </a:lnTo>
                  <a:lnTo>
                    <a:pt x="10351571" y="1498492"/>
                  </a:lnTo>
                  <a:close/>
                </a:path>
              </a:pathLst>
            </a:custGeom>
            <a:solidFill>
              <a:srgbClr val="FFFFFF">
                <a:alpha val="89410"/>
              </a:srgbClr>
            </a:solidFill>
          </p:spPr>
          <p:txBody>
            <a:bodyPr wrap="square" lIns="0" tIns="0" rIns="0" bIns="0" rtlCol="0"/>
            <a:lstStyle/>
            <a:p>
              <a:endParaRPr/>
            </a:p>
          </p:txBody>
        </p:sp>
        <p:sp>
          <p:nvSpPr>
            <p:cNvPr id="22" name="object 22"/>
            <p:cNvSpPr/>
            <p:nvPr/>
          </p:nvSpPr>
          <p:spPr>
            <a:xfrm>
              <a:off x="1468729" y="1843401"/>
              <a:ext cx="10601325" cy="1498600"/>
            </a:xfrm>
            <a:custGeom>
              <a:avLst/>
              <a:gdLst/>
              <a:ahLst/>
              <a:cxnLst/>
              <a:rect l="l" t="t" r="r" b="b"/>
              <a:pathLst>
                <a:path w="10601325" h="1498600">
                  <a:moveTo>
                    <a:pt x="10601321" y="249764"/>
                  </a:moveTo>
                  <a:lnTo>
                    <a:pt x="10601321" y="1248742"/>
                  </a:lnTo>
                  <a:lnTo>
                    <a:pt x="10596479" y="1297700"/>
                  </a:lnTo>
                  <a:lnTo>
                    <a:pt x="10582314" y="1344326"/>
                  </a:lnTo>
                  <a:lnTo>
                    <a:pt x="10559365" y="1387310"/>
                  </a:lnTo>
                  <a:lnTo>
                    <a:pt x="10528171" y="1425342"/>
                  </a:lnTo>
                  <a:lnTo>
                    <a:pt x="10490139" y="1456536"/>
                  </a:lnTo>
                  <a:lnTo>
                    <a:pt x="10447155" y="1479485"/>
                  </a:lnTo>
                  <a:lnTo>
                    <a:pt x="10400529" y="1493650"/>
                  </a:lnTo>
                  <a:lnTo>
                    <a:pt x="10351571" y="1498491"/>
                  </a:lnTo>
                  <a:lnTo>
                    <a:pt x="12" y="1498491"/>
                  </a:lnTo>
                  <a:lnTo>
                    <a:pt x="12" y="12"/>
                  </a:lnTo>
                  <a:lnTo>
                    <a:pt x="10351571" y="12"/>
                  </a:lnTo>
                  <a:lnTo>
                    <a:pt x="10396462" y="4036"/>
                  </a:lnTo>
                  <a:lnTo>
                    <a:pt x="10438714" y="15637"/>
                  </a:lnTo>
                  <a:lnTo>
                    <a:pt x="10477621" y="34110"/>
                  </a:lnTo>
                  <a:lnTo>
                    <a:pt x="10512478" y="58750"/>
                  </a:lnTo>
                  <a:lnTo>
                    <a:pt x="10542580" y="88852"/>
                  </a:lnTo>
                  <a:lnTo>
                    <a:pt x="10567221" y="123709"/>
                  </a:lnTo>
                  <a:lnTo>
                    <a:pt x="10585695" y="162617"/>
                  </a:lnTo>
                  <a:lnTo>
                    <a:pt x="10597297" y="204871"/>
                  </a:lnTo>
                  <a:lnTo>
                    <a:pt x="10601321" y="249764"/>
                  </a:lnTo>
                  <a:close/>
                </a:path>
              </a:pathLst>
            </a:custGeom>
            <a:ln w="9524">
              <a:solidFill>
                <a:srgbClr val="3897BA"/>
              </a:solidFill>
            </a:ln>
          </p:spPr>
          <p:txBody>
            <a:bodyPr wrap="square" lIns="0" tIns="0" rIns="0" bIns="0" rtlCol="0"/>
            <a:lstStyle/>
            <a:p>
              <a:endParaRPr/>
            </a:p>
          </p:txBody>
        </p:sp>
      </p:grpSp>
      <p:sp>
        <p:nvSpPr>
          <p:cNvPr id="23" name="object 23"/>
          <p:cNvSpPr txBox="1"/>
          <p:nvPr/>
        </p:nvSpPr>
        <p:spPr>
          <a:xfrm>
            <a:off x="1561239" y="2195129"/>
            <a:ext cx="3676015" cy="766445"/>
          </a:xfrm>
          <a:prstGeom prst="rect">
            <a:avLst/>
          </a:prstGeom>
        </p:spPr>
        <p:txBody>
          <a:bodyPr vert="horz" wrap="square" lIns="0" tIns="12700" rIns="0" bIns="0" rtlCol="0">
            <a:spAutoFit/>
          </a:bodyPr>
          <a:lstStyle/>
          <a:p>
            <a:pPr marL="229235" indent="-217170">
              <a:lnSpc>
                <a:spcPct val="100000"/>
              </a:lnSpc>
              <a:spcBef>
                <a:spcPts val="100"/>
              </a:spcBef>
              <a:buChar char="•"/>
              <a:tabLst>
                <a:tab pos="229870" algn="l"/>
              </a:tabLst>
            </a:pPr>
            <a:r>
              <a:rPr sz="1600" spc="-5" dirty="0">
                <a:solidFill>
                  <a:srgbClr val="3F5679"/>
                </a:solidFill>
                <a:latin typeface="Carlito"/>
                <a:cs typeface="Carlito"/>
              </a:rPr>
              <a:t>Deployment in </a:t>
            </a:r>
            <a:r>
              <a:rPr sz="1600" dirty="0">
                <a:solidFill>
                  <a:srgbClr val="3F5679"/>
                </a:solidFill>
                <a:latin typeface="Carlito"/>
                <a:cs typeface="Carlito"/>
              </a:rPr>
              <a:t>5 </a:t>
            </a:r>
            <a:r>
              <a:rPr sz="1600" spc="-5" dirty="0">
                <a:solidFill>
                  <a:srgbClr val="3F5679"/>
                </a:solidFill>
                <a:latin typeface="Carlito"/>
                <a:cs typeface="Carlito"/>
              </a:rPr>
              <a:t>zones in Pune or</a:t>
            </a:r>
            <a:r>
              <a:rPr sz="1600" spc="-55" dirty="0">
                <a:solidFill>
                  <a:srgbClr val="3F5679"/>
                </a:solidFill>
                <a:latin typeface="Carlito"/>
                <a:cs typeface="Carlito"/>
              </a:rPr>
              <a:t> </a:t>
            </a:r>
            <a:r>
              <a:rPr sz="1600" spc="-5" dirty="0">
                <a:solidFill>
                  <a:srgbClr val="3F5679"/>
                </a:solidFill>
                <a:latin typeface="Carlito"/>
                <a:cs typeface="Carlito"/>
              </a:rPr>
              <a:t>Delhi</a:t>
            </a:r>
            <a:endParaRPr sz="1600">
              <a:latin typeface="Carlito"/>
              <a:cs typeface="Carlito"/>
            </a:endParaRPr>
          </a:p>
          <a:p>
            <a:pPr marL="183515" indent="-171450">
              <a:lnSpc>
                <a:spcPct val="100000"/>
              </a:lnSpc>
              <a:spcBef>
                <a:spcPts val="45"/>
              </a:spcBef>
              <a:buChar char="•"/>
              <a:tabLst>
                <a:tab pos="184150" algn="l"/>
              </a:tabLst>
            </a:pPr>
            <a:r>
              <a:rPr sz="1600" spc="-5" dirty="0">
                <a:solidFill>
                  <a:srgbClr val="3F5679"/>
                </a:solidFill>
                <a:latin typeface="Carlito"/>
                <a:cs typeface="Carlito"/>
              </a:rPr>
              <a:t>Begin with</a:t>
            </a:r>
            <a:r>
              <a:rPr sz="1600" spc="-10" dirty="0">
                <a:solidFill>
                  <a:srgbClr val="3F5679"/>
                </a:solidFill>
                <a:latin typeface="Carlito"/>
                <a:cs typeface="Carlito"/>
              </a:rPr>
              <a:t> </a:t>
            </a:r>
            <a:r>
              <a:rPr sz="1600" spc="-5" dirty="0">
                <a:solidFill>
                  <a:srgbClr val="3F5679"/>
                </a:solidFill>
                <a:latin typeface="Carlito"/>
                <a:cs typeface="Carlito"/>
              </a:rPr>
              <a:t>Delhi</a:t>
            </a:r>
            <a:endParaRPr sz="1600">
              <a:latin typeface="Carlito"/>
              <a:cs typeface="Carlito"/>
            </a:endParaRPr>
          </a:p>
          <a:p>
            <a:pPr marL="229235" indent="-217170">
              <a:lnSpc>
                <a:spcPct val="100000"/>
              </a:lnSpc>
              <a:spcBef>
                <a:spcPts val="30"/>
              </a:spcBef>
              <a:buChar char="•"/>
              <a:tabLst>
                <a:tab pos="229870" algn="l"/>
              </a:tabLst>
            </a:pPr>
            <a:r>
              <a:rPr sz="1600" spc="-5" dirty="0">
                <a:solidFill>
                  <a:srgbClr val="3F5679"/>
                </a:solidFill>
                <a:latin typeface="Carlito"/>
                <a:cs typeface="Carlito"/>
              </a:rPr>
              <a:t>Partnership with Government</a:t>
            </a:r>
            <a:r>
              <a:rPr sz="1600" spc="-80" dirty="0">
                <a:solidFill>
                  <a:srgbClr val="3F5679"/>
                </a:solidFill>
                <a:latin typeface="Carlito"/>
                <a:cs typeface="Carlito"/>
              </a:rPr>
              <a:t> </a:t>
            </a:r>
            <a:r>
              <a:rPr sz="1600" spc="-5" dirty="0">
                <a:solidFill>
                  <a:srgbClr val="3F5679"/>
                </a:solidFill>
                <a:latin typeface="Carlito"/>
                <a:cs typeface="Carlito"/>
              </a:rPr>
              <a:t>Institutions</a:t>
            </a:r>
            <a:endParaRPr sz="1600">
              <a:latin typeface="Carlito"/>
              <a:cs typeface="Carlito"/>
            </a:endParaRPr>
          </a:p>
        </p:txBody>
      </p:sp>
      <p:grpSp>
        <p:nvGrpSpPr>
          <p:cNvPr id="24" name="object 24"/>
          <p:cNvGrpSpPr/>
          <p:nvPr/>
        </p:nvGrpSpPr>
        <p:grpSpPr>
          <a:xfrm>
            <a:off x="226573" y="3596080"/>
            <a:ext cx="11848465" cy="1777364"/>
            <a:chOff x="226573" y="3596080"/>
            <a:chExt cx="11848465" cy="1777364"/>
          </a:xfrm>
        </p:grpSpPr>
        <p:sp>
          <p:nvSpPr>
            <p:cNvPr id="25" name="object 25"/>
            <p:cNvSpPr/>
            <p:nvPr/>
          </p:nvSpPr>
          <p:spPr>
            <a:xfrm>
              <a:off x="231335" y="3600867"/>
              <a:ext cx="1237406" cy="1767721"/>
            </a:xfrm>
            <a:prstGeom prst="rect">
              <a:avLst/>
            </a:prstGeom>
            <a:blipFill>
              <a:blip r:embed="rId5" cstate="print"/>
              <a:stretch>
                <a:fillRect/>
              </a:stretch>
            </a:blipFill>
          </p:spPr>
          <p:txBody>
            <a:bodyPr wrap="square" lIns="0" tIns="0" rIns="0" bIns="0" rtlCol="0"/>
            <a:lstStyle/>
            <a:p>
              <a:endParaRPr/>
            </a:p>
          </p:txBody>
        </p:sp>
        <p:sp>
          <p:nvSpPr>
            <p:cNvPr id="26" name="object 26"/>
            <p:cNvSpPr/>
            <p:nvPr/>
          </p:nvSpPr>
          <p:spPr>
            <a:xfrm>
              <a:off x="231335" y="3600867"/>
              <a:ext cx="1237615" cy="1767839"/>
            </a:xfrm>
            <a:custGeom>
              <a:avLst/>
              <a:gdLst/>
              <a:ahLst/>
              <a:cxnLst/>
              <a:rect l="l" t="t" r="r" b="b"/>
              <a:pathLst>
                <a:path w="1237615" h="1767839">
                  <a:moveTo>
                    <a:pt x="1237406" y="0"/>
                  </a:moveTo>
                  <a:lnTo>
                    <a:pt x="1237406" y="1149022"/>
                  </a:lnTo>
                  <a:lnTo>
                    <a:pt x="618702" y="1767721"/>
                  </a:lnTo>
                  <a:lnTo>
                    <a:pt x="0" y="1149022"/>
                  </a:lnTo>
                  <a:lnTo>
                    <a:pt x="0" y="0"/>
                  </a:lnTo>
                  <a:lnTo>
                    <a:pt x="618702" y="618698"/>
                  </a:lnTo>
                  <a:lnTo>
                    <a:pt x="1237406" y="0"/>
                  </a:lnTo>
                  <a:close/>
                </a:path>
              </a:pathLst>
            </a:custGeom>
            <a:ln w="9524">
              <a:solidFill>
                <a:srgbClr val="3897BA"/>
              </a:solidFill>
            </a:ln>
          </p:spPr>
          <p:txBody>
            <a:bodyPr wrap="square" lIns="0" tIns="0" rIns="0" bIns="0" rtlCol="0"/>
            <a:lstStyle/>
            <a:p>
              <a:endParaRPr/>
            </a:p>
          </p:txBody>
        </p:sp>
        <p:sp>
          <p:nvSpPr>
            <p:cNvPr id="27" name="object 27"/>
            <p:cNvSpPr/>
            <p:nvPr/>
          </p:nvSpPr>
          <p:spPr>
            <a:xfrm>
              <a:off x="1468734" y="3600842"/>
              <a:ext cx="10601325" cy="1149350"/>
            </a:xfrm>
            <a:custGeom>
              <a:avLst/>
              <a:gdLst/>
              <a:ahLst/>
              <a:cxnLst/>
              <a:rect l="l" t="t" r="r" b="b"/>
              <a:pathLst>
                <a:path w="10601325" h="1149350">
                  <a:moveTo>
                    <a:pt x="10409816" y="1149047"/>
                  </a:moveTo>
                  <a:lnTo>
                    <a:pt x="0" y="1149047"/>
                  </a:lnTo>
                  <a:lnTo>
                    <a:pt x="12" y="0"/>
                  </a:lnTo>
                  <a:lnTo>
                    <a:pt x="10409816" y="24"/>
                  </a:lnTo>
                  <a:lnTo>
                    <a:pt x="10453729" y="5081"/>
                  </a:lnTo>
                  <a:lnTo>
                    <a:pt x="10494038" y="19487"/>
                  </a:lnTo>
                  <a:lnTo>
                    <a:pt x="10529595" y="42091"/>
                  </a:lnTo>
                  <a:lnTo>
                    <a:pt x="10559250" y="71746"/>
                  </a:lnTo>
                  <a:lnTo>
                    <a:pt x="10581854" y="107302"/>
                  </a:lnTo>
                  <a:lnTo>
                    <a:pt x="10596259" y="147611"/>
                  </a:lnTo>
                  <a:lnTo>
                    <a:pt x="10601316" y="191524"/>
                  </a:lnTo>
                  <a:lnTo>
                    <a:pt x="10601316" y="957523"/>
                  </a:lnTo>
                  <a:lnTo>
                    <a:pt x="10586741" y="1030813"/>
                  </a:lnTo>
                  <a:lnTo>
                    <a:pt x="10545241" y="1092947"/>
                  </a:lnTo>
                  <a:lnTo>
                    <a:pt x="10483107" y="1134469"/>
                  </a:lnTo>
                  <a:lnTo>
                    <a:pt x="10409816" y="1149047"/>
                  </a:lnTo>
                  <a:close/>
                </a:path>
              </a:pathLst>
            </a:custGeom>
            <a:solidFill>
              <a:srgbClr val="FFFFFF">
                <a:alpha val="89410"/>
              </a:srgbClr>
            </a:solidFill>
          </p:spPr>
          <p:txBody>
            <a:bodyPr wrap="square" lIns="0" tIns="0" rIns="0" bIns="0" rtlCol="0"/>
            <a:lstStyle/>
            <a:p>
              <a:endParaRPr/>
            </a:p>
          </p:txBody>
        </p:sp>
        <p:sp>
          <p:nvSpPr>
            <p:cNvPr id="28" name="object 28"/>
            <p:cNvSpPr/>
            <p:nvPr/>
          </p:nvSpPr>
          <p:spPr>
            <a:xfrm>
              <a:off x="1468734" y="3600842"/>
              <a:ext cx="10601325" cy="1149350"/>
            </a:xfrm>
            <a:custGeom>
              <a:avLst/>
              <a:gdLst/>
              <a:ahLst/>
              <a:cxnLst/>
              <a:rect l="l" t="t" r="r" b="b"/>
              <a:pathLst>
                <a:path w="10601325" h="1149350">
                  <a:moveTo>
                    <a:pt x="10601316" y="191524"/>
                  </a:moveTo>
                  <a:lnTo>
                    <a:pt x="10601316" y="957523"/>
                  </a:lnTo>
                  <a:lnTo>
                    <a:pt x="10597602" y="995062"/>
                  </a:lnTo>
                  <a:lnTo>
                    <a:pt x="10586741" y="1030813"/>
                  </a:lnTo>
                  <a:lnTo>
                    <a:pt x="10545241" y="1092947"/>
                  </a:lnTo>
                  <a:lnTo>
                    <a:pt x="10483107" y="1134469"/>
                  </a:lnTo>
                  <a:lnTo>
                    <a:pt x="10409816" y="1149047"/>
                  </a:lnTo>
                  <a:lnTo>
                    <a:pt x="7" y="1149047"/>
                  </a:lnTo>
                  <a:lnTo>
                    <a:pt x="7" y="24"/>
                  </a:lnTo>
                  <a:lnTo>
                    <a:pt x="10409816" y="24"/>
                  </a:lnTo>
                  <a:lnTo>
                    <a:pt x="10453729" y="5081"/>
                  </a:lnTo>
                  <a:lnTo>
                    <a:pt x="10494038" y="19487"/>
                  </a:lnTo>
                  <a:lnTo>
                    <a:pt x="10529595" y="42091"/>
                  </a:lnTo>
                  <a:lnTo>
                    <a:pt x="10559249" y="71746"/>
                  </a:lnTo>
                  <a:lnTo>
                    <a:pt x="10581854" y="107302"/>
                  </a:lnTo>
                  <a:lnTo>
                    <a:pt x="10596259" y="147611"/>
                  </a:lnTo>
                  <a:lnTo>
                    <a:pt x="10601316" y="191524"/>
                  </a:lnTo>
                  <a:close/>
                </a:path>
              </a:pathLst>
            </a:custGeom>
            <a:ln w="9524">
              <a:solidFill>
                <a:srgbClr val="3897BA"/>
              </a:solidFill>
            </a:ln>
          </p:spPr>
          <p:txBody>
            <a:bodyPr wrap="square" lIns="0" tIns="0" rIns="0" bIns="0" rtlCol="0"/>
            <a:lstStyle/>
            <a:p>
              <a:endParaRPr/>
            </a:p>
          </p:txBody>
        </p:sp>
      </p:grpSp>
      <p:sp>
        <p:nvSpPr>
          <p:cNvPr id="29" name="object 29"/>
          <p:cNvSpPr txBox="1"/>
          <p:nvPr/>
        </p:nvSpPr>
        <p:spPr>
          <a:xfrm>
            <a:off x="487314" y="3974374"/>
            <a:ext cx="6246495" cy="621030"/>
          </a:xfrm>
          <a:prstGeom prst="rect">
            <a:avLst/>
          </a:prstGeom>
        </p:spPr>
        <p:txBody>
          <a:bodyPr vert="horz" wrap="square" lIns="0" tIns="45085" rIns="0" bIns="0" rtlCol="0">
            <a:spAutoFit/>
          </a:bodyPr>
          <a:lstStyle/>
          <a:p>
            <a:pPr marL="1352550" indent="-228600">
              <a:lnSpc>
                <a:spcPct val="100000"/>
              </a:lnSpc>
              <a:spcBef>
                <a:spcPts val="355"/>
              </a:spcBef>
              <a:buChar char="•"/>
              <a:tabLst>
                <a:tab pos="1353185" algn="l"/>
              </a:tabLst>
            </a:pPr>
            <a:r>
              <a:rPr sz="2050" dirty="0">
                <a:solidFill>
                  <a:srgbClr val="3F5679"/>
                </a:solidFill>
                <a:latin typeface="Carlito"/>
                <a:cs typeface="Carlito"/>
              </a:rPr>
              <a:t>Using it </a:t>
            </a:r>
            <a:r>
              <a:rPr sz="2050" spc="5" dirty="0">
                <a:solidFill>
                  <a:srgbClr val="3F5679"/>
                </a:solidFill>
                <a:latin typeface="Carlito"/>
                <a:cs typeface="Carlito"/>
              </a:rPr>
              <a:t>at </a:t>
            </a:r>
            <a:r>
              <a:rPr sz="2050" dirty="0">
                <a:solidFill>
                  <a:srgbClr val="3F5679"/>
                </a:solidFill>
                <a:latin typeface="Carlito"/>
                <a:cs typeface="Carlito"/>
              </a:rPr>
              <a:t>every Lake/River/Sea/Pond in</a:t>
            </a:r>
            <a:r>
              <a:rPr sz="2050" spc="25" dirty="0">
                <a:solidFill>
                  <a:srgbClr val="3F5679"/>
                </a:solidFill>
                <a:latin typeface="Carlito"/>
                <a:cs typeface="Carlito"/>
              </a:rPr>
              <a:t> </a:t>
            </a:r>
            <a:r>
              <a:rPr sz="2050" dirty="0">
                <a:solidFill>
                  <a:srgbClr val="3F5679"/>
                </a:solidFill>
                <a:latin typeface="Carlito"/>
                <a:cs typeface="Carlito"/>
              </a:rPr>
              <a:t>India</a:t>
            </a:r>
            <a:endParaRPr sz="2050">
              <a:latin typeface="Carlito"/>
              <a:cs typeface="Carlito"/>
            </a:endParaRPr>
          </a:p>
          <a:p>
            <a:pPr marL="12700">
              <a:lnSpc>
                <a:spcPct val="100000"/>
              </a:lnSpc>
              <a:spcBef>
                <a:spcPts val="175"/>
              </a:spcBef>
            </a:pPr>
            <a:r>
              <a:rPr sz="1500" spc="-5" dirty="0">
                <a:solidFill>
                  <a:srgbClr val="FFFFFF"/>
                </a:solidFill>
                <a:latin typeface="Carlito"/>
                <a:cs typeface="Carlito"/>
              </a:rPr>
              <a:t>Phase </a:t>
            </a:r>
            <a:r>
              <a:rPr sz="1500" dirty="0">
                <a:solidFill>
                  <a:srgbClr val="FFFFFF"/>
                </a:solidFill>
                <a:latin typeface="Carlito"/>
                <a:cs typeface="Carlito"/>
              </a:rPr>
              <a:t>-</a:t>
            </a:r>
            <a:r>
              <a:rPr sz="1500" spc="-10" dirty="0">
                <a:solidFill>
                  <a:srgbClr val="FFFFFF"/>
                </a:solidFill>
                <a:latin typeface="Carlito"/>
                <a:cs typeface="Carlito"/>
              </a:rPr>
              <a:t> </a:t>
            </a:r>
            <a:r>
              <a:rPr sz="1500" dirty="0">
                <a:solidFill>
                  <a:srgbClr val="FFFFFF"/>
                </a:solidFill>
                <a:latin typeface="Carlito"/>
                <a:cs typeface="Carlito"/>
              </a:rPr>
              <a:t>2</a:t>
            </a:r>
            <a:endParaRPr sz="1500">
              <a:latin typeface="Carlito"/>
              <a:cs typeface="Carli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3B77D8"/>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48</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838200" y="433136"/>
            <a:ext cx="10515600" cy="1189541"/>
          </a:xfrm>
          <a:prstGeom prst="rect">
            <a:avLst/>
          </a:prstGeom>
        </p:spPr>
        <p:txBody>
          <a:bodyPr vert="horz" wrap="square" lIns="0" tIns="507477" rIns="0" bIns="0" rtlCol="0">
            <a:spAutoFit/>
          </a:bodyPr>
          <a:lstStyle/>
          <a:p>
            <a:pPr marL="12700">
              <a:lnSpc>
                <a:spcPct val="100000"/>
              </a:lnSpc>
              <a:spcBef>
                <a:spcPts val="100"/>
              </a:spcBef>
            </a:pPr>
            <a:r>
              <a:rPr lang="en-IN" spc="-645" dirty="0"/>
              <a:t>Innovators</a:t>
            </a:r>
            <a:endParaRPr spc="-645" dirty="0"/>
          </a:p>
        </p:txBody>
      </p:sp>
      <p:sp>
        <p:nvSpPr>
          <p:cNvPr id="8" name="object 8"/>
          <p:cNvSpPr txBox="1"/>
          <p:nvPr/>
        </p:nvSpPr>
        <p:spPr>
          <a:xfrm>
            <a:off x="429723" y="1881104"/>
            <a:ext cx="11125835" cy="3835400"/>
          </a:xfrm>
          <a:prstGeom prst="rect">
            <a:avLst/>
          </a:prstGeom>
        </p:spPr>
        <p:txBody>
          <a:bodyPr vert="horz" wrap="square" lIns="0" tIns="12700" rIns="0" bIns="0" rtlCol="0">
            <a:spAutoFit/>
          </a:bodyPr>
          <a:lstStyle/>
          <a:p>
            <a:pPr marL="12700" marR="5080">
              <a:lnSpc>
                <a:spcPct val="148800"/>
              </a:lnSpc>
              <a:spcBef>
                <a:spcPts val="100"/>
              </a:spcBef>
            </a:pPr>
            <a:r>
              <a:rPr sz="2100" b="1" spc="-5" dirty="0">
                <a:solidFill>
                  <a:srgbClr val="FFFFFF"/>
                </a:solidFill>
                <a:latin typeface="Arial"/>
                <a:cs typeface="Arial"/>
              </a:rPr>
              <a:t>Such </a:t>
            </a:r>
            <a:r>
              <a:rPr sz="2100" b="1" dirty="0">
                <a:solidFill>
                  <a:srgbClr val="FFFFFF"/>
                </a:solidFill>
                <a:latin typeface="Arial"/>
                <a:cs typeface="Arial"/>
              </a:rPr>
              <a:t>a </a:t>
            </a:r>
            <a:r>
              <a:rPr sz="2100" b="1" spc="-5" dirty="0">
                <a:solidFill>
                  <a:srgbClr val="FFFFFF"/>
                </a:solidFill>
                <a:latin typeface="Arial"/>
                <a:cs typeface="Arial"/>
              </a:rPr>
              <a:t>System would ensure regular and accurate </a:t>
            </a:r>
            <a:r>
              <a:rPr sz="2100" b="1" dirty="0">
                <a:solidFill>
                  <a:srgbClr val="FFFFFF"/>
                </a:solidFill>
                <a:latin typeface="Arial"/>
                <a:cs typeface="Arial"/>
              </a:rPr>
              <a:t>testing </a:t>
            </a:r>
            <a:r>
              <a:rPr sz="2100" b="1" spc="-5" dirty="0">
                <a:solidFill>
                  <a:srgbClr val="FFFFFF"/>
                </a:solidFill>
                <a:latin typeface="Arial"/>
                <a:cs typeface="Arial"/>
              </a:rPr>
              <a:t>of purity and pollution level  of </a:t>
            </a:r>
            <a:r>
              <a:rPr sz="2100" b="1" spc="-25" dirty="0">
                <a:solidFill>
                  <a:srgbClr val="FFFFFF"/>
                </a:solidFill>
                <a:latin typeface="Arial"/>
                <a:cs typeface="Arial"/>
              </a:rPr>
              <a:t>water. </a:t>
            </a:r>
            <a:r>
              <a:rPr sz="2100" b="1" spc="-5" dirty="0">
                <a:solidFill>
                  <a:srgbClr val="FFFFFF"/>
                </a:solidFill>
                <a:latin typeface="Arial"/>
                <a:cs typeface="Arial"/>
              </a:rPr>
              <a:t>The data </a:t>
            </a:r>
            <a:r>
              <a:rPr sz="2100" b="1" dirty="0">
                <a:solidFill>
                  <a:srgbClr val="FFFFFF"/>
                </a:solidFill>
                <a:latin typeface="Arial"/>
                <a:cs typeface="Arial"/>
              </a:rPr>
              <a:t>thus </a:t>
            </a:r>
            <a:r>
              <a:rPr sz="2100" b="1" spc="-5" dirty="0">
                <a:solidFill>
                  <a:srgbClr val="FFFFFF"/>
                </a:solidFill>
                <a:latin typeface="Arial"/>
                <a:cs typeface="Arial"/>
              </a:rPr>
              <a:t>procured by </a:t>
            </a:r>
            <a:r>
              <a:rPr sz="2100" b="1" dirty="0">
                <a:solidFill>
                  <a:srgbClr val="FFFFFF"/>
                </a:solidFill>
                <a:latin typeface="Arial"/>
                <a:cs typeface="Arial"/>
              </a:rPr>
              <a:t>the </a:t>
            </a:r>
            <a:r>
              <a:rPr sz="2100" b="1" i="1" spc="-5" dirty="0">
                <a:solidFill>
                  <a:srgbClr val="FFFFFF"/>
                </a:solidFill>
                <a:latin typeface="Arial"/>
                <a:cs typeface="Arial"/>
              </a:rPr>
              <a:t>smart low cost system</a:t>
            </a:r>
            <a:r>
              <a:rPr sz="2100" b="1" spc="-5" dirty="0">
                <a:solidFill>
                  <a:srgbClr val="FFFFFF"/>
                </a:solidFill>
                <a:latin typeface="Arial"/>
                <a:cs typeface="Arial"/>
              </a:rPr>
              <a:t>, can indicate several  </a:t>
            </a:r>
            <a:r>
              <a:rPr sz="2100" b="1" dirty="0">
                <a:solidFill>
                  <a:srgbClr val="FFFFFF"/>
                </a:solidFill>
                <a:latin typeface="Arial"/>
                <a:cs typeface="Arial"/>
              </a:rPr>
              <a:t>threats </a:t>
            </a:r>
            <a:r>
              <a:rPr sz="2100" b="1" spc="-5" dirty="0">
                <a:solidFill>
                  <a:srgbClr val="FFFFFF"/>
                </a:solidFill>
                <a:latin typeface="Arial"/>
                <a:cs typeface="Arial"/>
              </a:rPr>
              <a:t>and </a:t>
            </a:r>
            <a:r>
              <a:rPr sz="2100" b="1" dirty="0">
                <a:solidFill>
                  <a:srgbClr val="FFFFFF"/>
                </a:solidFill>
                <a:latin typeface="Arial"/>
                <a:cs typeface="Arial"/>
              </a:rPr>
              <a:t>factors, </a:t>
            </a:r>
            <a:r>
              <a:rPr sz="2100" b="1" spc="-5" dirty="0">
                <a:solidFill>
                  <a:srgbClr val="FFFFFF"/>
                </a:solidFill>
                <a:latin typeface="Arial"/>
                <a:cs typeface="Arial"/>
              </a:rPr>
              <a:t>which can </a:t>
            </a:r>
            <a:r>
              <a:rPr sz="2100" b="1" dirty="0">
                <a:solidFill>
                  <a:srgbClr val="FFFFFF"/>
                </a:solidFill>
                <a:latin typeface="Arial"/>
                <a:cs typeface="Arial"/>
              </a:rPr>
              <a:t>then </a:t>
            </a:r>
            <a:r>
              <a:rPr sz="2100" b="1" spc="-5" dirty="0">
                <a:solidFill>
                  <a:srgbClr val="FFFFFF"/>
                </a:solidFill>
                <a:latin typeface="Arial"/>
                <a:cs typeface="Arial"/>
              </a:rPr>
              <a:t>be </a:t>
            </a:r>
            <a:r>
              <a:rPr sz="2100" b="1" dirty="0">
                <a:solidFill>
                  <a:srgbClr val="FFFFFF"/>
                </a:solidFill>
                <a:latin typeface="Arial"/>
                <a:cs typeface="Arial"/>
              </a:rPr>
              <a:t>taken </a:t>
            </a:r>
            <a:r>
              <a:rPr sz="2100" b="1" spc="-5" dirty="0">
                <a:solidFill>
                  <a:srgbClr val="FFFFFF"/>
                </a:solidFill>
                <a:latin typeface="Arial"/>
                <a:cs typeface="Arial"/>
              </a:rPr>
              <a:t>care of by </a:t>
            </a:r>
            <a:r>
              <a:rPr sz="2100" b="1" dirty="0">
                <a:solidFill>
                  <a:srgbClr val="FFFFFF"/>
                </a:solidFill>
                <a:latin typeface="Arial"/>
                <a:cs typeface="Arial"/>
              </a:rPr>
              <a:t>the </a:t>
            </a:r>
            <a:r>
              <a:rPr sz="2100" b="1" spc="-20" dirty="0">
                <a:solidFill>
                  <a:srgbClr val="FFFFFF"/>
                </a:solidFill>
                <a:latin typeface="Arial"/>
                <a:cs typeface="Arial"/>
              </a:rPr>
              <a:t>authority. </a:t>
            </a:r>
            <a:r>
              <a:rPr sz="2100" b="1" spc="-5" dirty="0">
                <a:solidFill>
                  <a:srgbClr val="FFFFFF"/>
                </a:solidFill>
                <a:latin typeface="Arial"/>
                <a:cs typeface="Arial"/>
              </a:rPr>
              <a:t>The scope of  negligence will be negligible. The System </a:t>
            </a:r>
            <a:r>
              <a:rPr sz="2100" b="1" dirty="0">
                <a:solidFill>
                  <a:srgbClr val="FFFFFF"/>
                </a:solidFill>
                <a:latin typeface="Arial"/>
                <a:cs typeface="Arial"/>
              </a:rPr>
              <a:t>that </a:t>
            </a:r>
            <a:r>
              <a:rPr sz="2100" b="1" spc="-5" dirty="0">
                <a:solidFill>
                  <a:srgbClr val="FFFFFF"/>
                </a:solidFill>
                <a:latin typeface="Arial"/>
                <a:cs typeface="Arial"/>
              </a:rPr>
              <a:t>would </a:t>
            </a:r>
            <a:r>
              <a:rPr sz="2100" b="1" i="1" u="heavy" spc="-5" dirty="0">
                <a:solidFill>
                  <a:srgbClr val="FFFFFF"/>
                </a:solidFill>
                <a:uFill>
                  <a:solidFill>
                    <a:srgbClr val="FFFFFF"/>
                  </a:solidFill>
                </a:uFill>
                <a:latin typeface="Arial"/>
                <a:cs typeface="Arial"/>
              </a:rPr>
              <a:t>act as </a:t>
            </a:r>
            <a:r>
              <a:rPr sz="2100" b="1" i="1" u="heavy" dirty="0">
                <a:solidFill>
                  <a:srgbClr val="FFFFFF"/>
                </a:solidFill>
                <a:uFill>
                  <a:solidFill>
                    <a:srgbClr val="FFFFFF"/>
                  </a:solidFill>
                </a:uFill>
                <a:latin typeface="Arial"/>
                <a:cs typeface="Arial"/>
              </a:rPr>
              <a:t>a </a:t>
            </a:r>
            <a:r>
              <a:rPr sz="2100" b="1" i="1" u="heavy" spc="-5" dirty="0">
                <a:solidFill>
                  <a:srgbClr val="FFFFFF"/>
                </a:solidFill>
                <a:uFill>
                  <a:solidFill>
                    <a:srgbClr val="FFFFFF"/>
                  </a:solidFill>
                </a:uFill>
                <a:latin typeface="Arial"/>
                <a:cs typeface="Arial"/>
              </a:rPr>
              <a:t>bot</a:t>
            </a:r>
            <a:r>
              <a:rPr sz="2100" b="1" i="1" spc="-5" dirty="0">
                <a:solidFill>
                  <a:srgbClr val="FFFFFF"/>
                </a:solidFill>
                <a:latin typeface="Arial"/>
                <a:cs typeface="Arial"/>
              </a:rPr>
              <a:t> </a:t>
            </a:r>
            <a:r>
              <a:rPr sz="2100" b="1" spc="-5" dirty="0">
                <a:solidFill>
                  <a:srgbClr val="FFFFFF"/>
                </a:solidFill>
                <a:latin typeface="Arial"/>
                <a:cs typeface="Arial"/>
              </a:rPr>
              <a:t>powered by </a:t>
            </a:r>
            <a:r>
              <a:rPr sz="2100" b="1" dirty="0">
                <a:solidFill>
                  <a:srgbClr val="FFFFFF"/>
                </a:solidFill>
                <a:latin typeface="Arial"/>
                <a:cs typeface="Arial"/>
              </a:rPr>
              <a:t>the  </a:t>
            </a:r>
            <a:r>
              <a:rPr sz="2100" b="1" spc="-5" dirty="0">
                <a:solidFill>
                  <a:srgbClr val="FFFFFF"/>
                </a:solidFill>
                <a:latin typeface="Arial"/>
                <a:cs typeface="Arial"/>
              </a:rPr>
              <a:t>efficiency of </a:t>
            </a:r>
            <a:r>
              <a:rPr sz="2100" b="1" i="1" u="heavy" spc="-5" dirty="0">
                <a:solidFill>
                  <a:srgbClr val="FFFFFF"/>
                </a:solidFill>
                <a:uFill>
                  <a:solidFill>
                    <a:srgbClr val="FFFFFF"/>
                  </a:solidFill>
                </a:uFill>
                <a:latin typeface="Arial"/>
                <a:cs typeface="Arial"/>
              </a:rPr>
              <a:t>Internet of </a:t>
            </a:r>
            <a:r>
              <a:rPr sz="2100" b="1" i="1" u="heavy" spc="5" dirty="0">
                <a:solidFill>
                  <a:srgbClr val="FFFFFF"/>
                </a:solidFill>
                <a:uFill>
                  <a:solidFill>
                    <a:srgbClr val="FFFFFF"/>
                  </a:solidFill>
                </a:uFill>
                <a:latin typeface="Arial"/>
                <a:cs typeface="Arial"/>
              </a:rPr>
              <a:t>things</a:t>
            </a:r>
            <a:r>
              <a:rPr sz="2100" b="1" spc="5" dirty="0">
                <a:solidFill>
                  <a:srgbClr val="FFFFFF"/>
                </a:solidFill>
                <a:latin typeface="Arial"/>
                <a:cs typeface="Arial"/>
              </a:rPr>
              <a:t>, </a:t>
            </a:r>
            <a:r>
              <a:rPr sz="2100" b="1" spc="-5" dirty="0">
                <a:solidFill>
                  <a:srgbClr val="FFFFFF"/>
                </a:solidFill>
                <a:latin typeface="Arial"/>
                <a:cs typeface="Arial"/>
              </a:rPr>
              <a:t>will give </a:t>
            </a:r>
            <a:r>
              <a:rPr sz="2100" b="1" i="1" spc="-5" dirty="0">
                <a:solidFill>
                  <a:srgbClr val="FFFFFF"/>
                </a:solidFill>
                <a:latin typeface="Arial"/>
                <a:cs typeface="Arial"/>
              </a:rPr>
              <a:t>real </a:t>
            </a:r>
            <a:r>
              <a:rPr sz="2100" b="1" i="1" dirty="0">
                <a:solidFill>
                  <a:srgbClr val="FFFFFF"/>
                </a:solidFill>
                <a:latin typeface="Arial"/>
                <a:cs typeface="Arial"/>
              </a:rPr>
              <a:t>time </a:t>
            </a:r>
            <a:r>
              <a:rPr sz="2100" b="1" i="1" spc="-5" dirty="0">
                <a:solidFill>
                  <a:srgbClr val="FFFFFF"/>
                </a:solidFill>
                <a:latin typeface="Arial"/>
                <a:cs typeface="Arial"/>
              </a:rPr>
              <a:t>reports </a:t>
            </a:r>
            <a:r>
              <a:rPr sz="2100" b="1" dirty="0">
                <a:solidFill>
                  <a:srgbClr val="FFFFFF"/>
                </a:solidFill>
                <a:latin typeface="Arial"/>
                <a:cs typeface="Arial"/>
              </a:rPr>
              <a:t>from the </a:t>
            </a:r>
            <a:r>
              <a:rPr sz="2100" b="1" spc="-5" dirty="0">
                <a:solidFill>
                  <a:srgbClr val="FFFFFF"/>
                </a:solidFill>
                <a:latin typeface="Arial"/>
                <a:cs typeface="Arial"/>
              </a:rPr>
              <a:t>sensor data and </a:t>
            </a:r>
            <a:r>
              <a:rPr sz="2100" b="1" i="1" u="heavy" spc="-5" dirty="0">
                <a:solidFill>
                  <a:srgbClr val="FFFFFF"/>
                </a:solidFill>
                <a:uFill>
                  <a:solidFill>
                    <a:srgbClr val="FFFFFF"/>
                  </a:solidFill>
                </a:uFill>
                <a:latin typeface="Arial"/>
                <a:cs typeface="Arial"/>
              </a:rPr>
              <a:t>even </a:t>
            </a:r>
            <a:r>
              <a:rPr sz="2100" b="1" i="1" spc="-5" dirty="0">
                <a:solidFill>
                  <a:srgbClr val="FFFFFF"/>
                </a:solidFill>
                <a:latin typeface="Arial"/>
                <a:cs typeface="Arial"/>
              </a:rPr>
              <a:t> </a:t>
            </a:r>
            <a:r>
              <a:rPr sz="2100" b="1" i="1" u="heavy" spc="-5" dirty="0">
                <a:solidFill>
                  <a:srgbClr val="FFFFFF"/>
                </a:solidFill>
                <a:uFill>
                  <a:solidFill>
                    <a:srgbClr val="FFFFFF"/>
                  </a:solidFill>
                </a:uFill>
                <a:latin typeface="Arial"/>
                <a:cs typeface="Arial"/>
              </a:rPr>
              <a:t>locate </a:t>
            </a:r>
            <a:r>
              <a:rPr sz="2100" b="1" i="1" u="heavy" dirty="0">
                <a:solidFill>
                  <a:srgbClr val="FFFFFF"/>
                </a:solidFill>
                <a:uFill>
                  <a:solidFill>
                    <a:srgbClr val="FFFFFF"/>
                  </a:solidFill>
                </a:uFill>
                <a:latin typeface="Arial"/>
                <a:cs typeface="Arial"/>
              </a:rPr>
              <a:t>the </a:t>
            </a:r>
            <a:r>
              <a:rPr sz="2100" b="1" i="1" u="heavy" spc="-5" dirty="0">
                <a:solidFill>
                  <a:srgbClr val="FFFFFF"/>
                </a:solidFill>
                <a:uFill>
                  <a:solidFill>
                    <a:srgbClr val="FFFFFF"/>
                  </a:solidFill>
                </a:uFill>
                <a:latin typeface="Arial"/>
                <a:cs typeface="Arial"/>
              </a:rPr>
              <a:t>major sources of pollutants of </a:t>
            </a:r>
            <a:r>
              <a:rPr sz="2100" b="1" i="1" u="heavy" spc="10" dirty="0">
                <a:solidFill>
                  <a:srgbClr val="FFFFFF"/>
                </a:solidFill>
                <a:uFill>
                  <a:solidFill>
                    <a:srgbClr val="FFFFFF"/>
                  </a:solidFill>
                </a:uFill>
                <a:latin typeface="Arial"/>
                <a:cs typeface="Arial"/>
              </a:rPr>
              <a:t>water</a:t>
            </a:r>
            <a:r>
              <a:rPr sz="2100" b="1" spc="10" dirty="0">
                <a:solidFill>
                  <a:srgbClr val="FFFFFF"/>
                </a:solidFill>
                <a:latin typeface="Arial"/>
                <a:cs typeface="Arial"/>
              </a:rPr>
              <a:t>, </a:t>
            </a:r>
            <a:r>
              <a:rPr sz="2100" b="1" spc="-5" dirty="0">
                <a:solidFill>
                  <a:srgbClr val="FFFFFF"/>
                </a:solidFill>
                <a:latin typeface="Arial"/>
                <a:cs typeface="Arial"/>
              </a:rPr>
              <a:t>so </a:t>
            </a:r>
            <a:r>
              <a:rPr sz="2100" b="1" dirty="0">
                <a:solidFill>
                  <a:srgbClr val="FFFFFF"/>
                </a:solidFill>
                <a:latin typeface="Arial"/>
                <a:cs typeface="Arial"/>
              </a:rPr>
              <a:t>that the </a:t>
            </a:r>
            <a:r>
              <a:rPr sz="2100" b="1" spc="-5" dirty="0">
                <a:solidFill>
                  <a:srgbClr val="FFFFFF"/>
                </a:solidFill>
                <a:latin typeface="Arial"/>
                <a:cs typeface="Arial"/>
              </a:rPr>
              <a:t>authorities can </a:t>
            </a:r>
            <a:r>
              <a:rPr sz="2100" b="1" dirty="0">
                <a:solidFill>
                  <a:srgbClr val="FFFFFF"/>
                </a:solidFill>
                <a:latin typeface="Arial"/>
                <a:cs typeface="Arial"/>
              </a:rPr>
              <a:t>take </a:t>
            </a:r>
            <a:r>
              <a:rPr sz="2100" b="1" spc="-5" dirty="0">
                <a:solidFill>
                  <a:srgbClr val="FFFFFF"/>
                </a:solidFill>
                <a:latin typeface="Arial"/>
                <a:cs typeface="Arial"/>
              </a:rPr>
              <a:t>action  against </a:t>
            </a:r>
            <a:r>
              <a:rPr sz="2100" b="1" dirty="0">
                <a:solidFill>
                  <a:srgbClr val="FFFFFF"/>
                </a:solidFill>
                <a:latin typeface="Arial"/>
                <a:cs typeface="Arial"/>
              </a:rPr>
              <a:t>them. </a:t>
            </a:r>
            <a:r>
              <a:rPr sz="2100" b="1" spc="-5" dirty="0">
                <a:solidFill>
                  <a:srgbClr val="FFFFFF"/>
                </a:solidFill>
                <a:latin typeface="Arial"/>
                <a:cs typeface="Arial"/>
              </a:rPr>
              <a:t>Eventually </a:t>
            </a:r>
            <a:r>
              <a:rPr sz="2100" b="1" dirty="0">
                <a:solidFill>
                  <a:srgbClr val="FFFFFF"/>
                </a:solidFill>
                <a:latin typeface="Arial"/>
                <a:cs typeface="Arial"/>
              </a:rPr>
              <a:t>this </a:t>
            </a:r>
            <a:r>
              <a:rPr sz="2100" b="1" spc="-5" dirty="0">
                <a:solidFill>
                  <a:srgbClr val="FFFFFF"/>
                </a:solidFill>
                <a:latin typeface="Arial"/>
                <a:cs typeface="Arial"/>
              </a:rPr>
              <a:t>would enable efficient conservation of water </a:t>
            </a:r>
            <a:r>
              <a:rPr sz="2100" b="1" dirty="0">
                <a:solidFill>
                  <a:srgbClr val="FFFFFF"/>
                </a:solidFill>
                <a:latin typeface="Arial"/>
                <a:cs typeface="Arial"/>
              </a:rPr>
              <a:t>from </a:t>
            </a:r>
            <a:r>
              <a:rPr sz="2100" b="1" spc="-5" dirty="0">
                <a:solidFill>
                  <a:srgbClr val="FFFFFF"/>
                </a:solidFill>
                <a:latin typeface="Arial"/>
                <a:cs typeface="Arial"/>
              </a:rPr>
              <a:t>being  exploited and increase </a:t>
            </a:r>
            <a:r>
              <a:rPr sz="2100" b="1" dirty="0">
                <a:solidFill>
                  <a:srgbClr val="FFFFFF"/>
                </a:solidFill>
                <a:latin typeface="Arial"/>
                <a:cs typeface="Arial"/>
              </a:rPr>
              <a:t>the </a:t>
            </a:r>
            <a:r>
              <a:rPr sz="2100" b="1" spc="-5" dirty="0">
                <a:solidFill>
                  <a:srgbClr val="FFFFFF"/>
                </a:solidFill>
                <a:latin typeface="Arial"/>
                <a:cs typeface="Arial"/>
              </a:rPr>
              <a:t>availability of clean drinking water </a:t>
            </a:r>
            <a:r>
              <a:rPr sz="2100" b="1" dirty="0">
                <a:solidFill>
                  <a:srgbClr val="FFFFFF"/>
                </a:solidFill>
                <a:latin typeface="Arial"/>
                <a:cs typeface="Arial"/>
              </a:rPr>
              <a:t>for the </a:t>
            </a:r>
            <a:r>
              <a:rPr sz="2100" b="1" spc="-5" dirty="0">
                <a:solidFill>
                  <a:srgbClr val="FFFFFF"/>
                </a:solidFill>
                <a:latin typeface="Arial"/>
                <a:cs typeface="Arial"/>
              </a:rPr>
              <a:t>public and</a:t>
            </a:r>
            <a:r>
              <a:rPr sz="2100" b="1" spc="-85" dirty="0">
                <a:solidFill>
                  <a:srgbClr val="FFFFFF"/>
                </a:solidFill>
                <a:latin typeface="Arial"/>
                <a:cs typeface="Arial"/>
              </a:rPr>
              <a:t> </a:t>
            </a:r>
            <a:r>
              <a:rPr sz="2100" b="1" spc="-5" dirty="0">
                <a:solidFill>
                  <a:srgbClr val="FFFFFF"/>
                </a:solidFill>
                <a:latin typeface="Arial"/>
                <a:cs typeface="Arial"/>
              </a:rPr>
              <a:t>make</a:t>
            </a:r>
            <a:endParaRPr sz="2100">
              <a:latin typeface="Arial"/>
              <a:cs typeface="Arial"/>
            </a:endParaRPr>
          </a:p>
        </p:txBody>
      </p:sp>
      <p:sp>
        <p:nvSpPr>
          <p:cNvPr id="9" name="object 9"/>
          <p:cNvSpPr txBox="1"/>
          <p:nvPr/>
        </p:nvSpPr>
        <p:spPr>
          <a:xfrm>
            <a:off x="429723" y="5847306"/>
            <a:ext cx="3337560" cy="345440"/>
          </a:xfrm>
          <a:prstGeom prst="rect">
            <a:avLst/>
          </a:prstGeom>
        </p:spPr>
        <p:txBody>
          <a:bodyPr vert="horz" wrap="square" lIns="0" tIns="12700" rIns="0" bIns="0" rtlCol="0">
            <a:spAutoFit/>
          </a:bodyPr>
          <a:lstStyle/>
          <a:p>
            <a:pPr marL="12700">
              <a:lnSpc>
                <a:spcPct val="100000"/>
              </a:lnSpc>
              <a:spcBef>
                <a:spcPts val="100"/>
              </a:spcBef>
            </a:pPr>
            <a:r>
              <a:rPr sz="2100" b="1" dirty="0">
                <a:solidFill>
                  <a:srgbClr val="FFFFFF"/>
                </a:solidFill>
                <a:latin typeface="Arial"/>
                <a:cs typeface="Arial"/>
              </a:rPr>
              <a:t>this </a:t>
            </a:r>
            <a:r>
              <a:rPr sz="2100" b="1" spc="-5" dirty="0">
                <a:solidFill>
                  <a:srgbClr val="FFFFFF"/>
                </a:solidFill>
                <a:latin typeface="Arial"/>
                <a:cs typeface="Arial"/>
              </a:rPr>
              <a:t>world </a:t>
            </a:r>
            <a:r>
              <a:rPr sz="2100" b="1" dirty="0">
                <a:solidFill>
                  <a:srgbClr val="FFFFFF"/>
                </a:solidFill>
                <a:latin typeface="Arial"/>
                <a:cs typeface="Arial"/>
              </a:rPr>
              <a:t>a </a:t>
            </a:r>
            <a:r>
              <a:rPr sz="2100" b="1" spc="-5" dirty="0">
                <a:solidFill>
                  <a:srgbClr val="FFFFFF"/>
                </a:solidFill>
                <a:latin typeface="Arial"/>
                <a:cs typeface="Arial"/>
              </a:rPr>
              <a:t>healthy</a:t>
            </a:r>
            <a:r>
              <a:rPr sz="2100" b="1" spc="-110" dirty="0">
                <a:solidFill>
                  <a:srgbClr val="FFFFFF"/>
                </a:solidFill>
                <a:latin typeface="Arial"/>
                <a:cs typeface="Arial"/>
              </a:rPr>
              <a:t> </a:t>
            </a:r>
            <a:r>
              <a:rPr sz="2100" b="1" spc="-5" dirty="0">
                <a:solidFill>
                  <a:srgbClr val="FFFFFF"/>
                </a:solidFill>
                <a:latin typeface="Arial"/>
                <a:cs typeface="Arial"/>
              </a:rPr>
              <a:t>place.</a:t>
            </a:r>
            <a:endParaRPr sz="2100">
              <a:latin typeface="Aria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3B77D8"/>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49</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838200" y="433136"/>
            <a:ext cx="10515600" cy="1004875"/>
          </a:xfrm>
          <a:prstGeom prst="rect">
            <a:avLst/>
          </a:prstGeom>
        </p:spPr>
        <p:txBody>
          <a:bodyPr vert="horz" wrap="square" lIns="0" tIns="507477" rIns="0" bIns="0" rtlCol="0">
            <a:spAutoFit/>
          </a:bodyPr>
          <a:lstStyle/>
          <a:p>
            <a:pPr marL="12700">
              <a:lnSpc>
                <a:spcPct val="100000"/>
              </a:lnSpc>
              <a:spcBef>
                <a:spcPts val="100"/>
              </a:spcBef>
            </a:pPr>
            <a:r>
              <a:rPr lang="en-IN" spc="-645" dirty="0"/>
              <a:t>I NNOVATORS</a:t>
            </a:r>
            <a:endParaRPr spc="-645" dirty="0"/>
          </a:p>
        </p:txBody>
      </p:sp>
      <p:sp>
        <p:nvSpPr>
          <p:cNvPr id="8" name="object 8"/>
          <p:cNvSpPr txBox="1"/>
          <p:nvPr/>
        </p:nvSpPr>
        <p:spPr>
          <a:xfrm>
            <a:off x="497014" y="1881104"/>
            <a:ext cx="11030585" cy="1930400"/>
          </a:xfrm>
          <a:prstGeom prst="rect">
            <a:avLst/>
          </a:prstGeom>
        </p:spPr>
        <p:txBody>
          <a:bodyPr vert="horz" wrap="square" lIns="0" tIns="12700" rIns="0" bIns="0" rtlCol="0">
            <a:spAutoFit/>
          </a:bodyPr>
          <a:lstStyle/>
          <a:p>
            <a:pPr marL="12700" marR="5080" indent="17145" algn="ctr">
              <a:lnSpc>
                <a:spcPct val="148800"/>
              </a:lnSpc>
              <a:spcBef>
                <a:spcPts val="100"/>
              </a:spcBef>
            </a:pPr>
            <a:r>
              <a:rPr sz="2100" b="1" spc="-15" dirty="0">
                <a:solidFill>
                  <a:srgbClr val="FFFFFF"/>
                </a:solidFill>
                <a:latin typeface="Arial"/>
                <a:cs typeface="Arial"/>
              </a:rPr>
              <a:t>Moreover, </a:t>
            </a:r>
            <a:r>
              <a:rPr sz="2100" b="1" dirty="0">
                <a:solidFill>
                  <a:srgbClr val="FFFFFF"/>
                </a:solidFill>
                <a:latin typeface="Arial"/>
                <a:cs typeface="Arial"/>
              </a:rPr>
              <a:t>the </a:t>
            </a:r>
            <a:r>
              <a:rPr sz="2100" b="1" spc="-5" dirty="0">
                <a:solidFill>
                  <a:srgbClr val="FFFFFF"/>
                </a:solidFill>
                <a:latin typeface="Arial"/>
                <a:cs typeface="Arial"/>
              </a:rPr>
              <a:t>system can </a:t>
            </a:r>
            <a:r>
              <a:rPr sz="2100" b="1" i="1" spc="-5" dirty="0">
                <a:solidFill>
                  <a:srgbClr val="FFFFFF"/>
                </a:solidFill>
                <a:latin typeface="Arial"/>
                <a:cs typeface="Arial"/>
              </a:rPr>
              <a:t>help </a:t>
            </a:r>
            <a:r>
              <a:rPr sz="2100" b="1" i="1" dirty="0">
                <a:solidFill>
                  <a:srgbClr val="FFFFFF"/>
                </a:solidFill>
                <a:latin typeface="Arial"/>
                <a:cs typeface="Arial"/>
              </a:rPr>
              <a:t>the farmers </a:t>
            </a:r>
            <a:r>
              <a:rPr sz="2100" b="1" i="1" spc="-5" dirty="0">
                <a:solidFill>
                  <a:srgbClr val="FFFFFF"/>
                </a:solidFill>
                <a:latin typeface="Arial"/>
                <a:cs typeface="Arial"/>
              </a:rPr>
              <a:t>optimize </a:t>
            </a:r>
            <a:r>
              <a:rPr sz="2100" b="1" i="1" dirty="0">
                <a:solidFill>
                  <a:srgbClr val="FFFFFF"/>
                </a:solidFill>
                <a:latin typeface="Arial"/>
                <a:cs typeface="Arial"/>
              </a:rPr>
              <a:t>farm </a:t>
            </a:r>
            <a:r>
              <a:rPr sz="2100" b="1" i="1" spc="-5" dirty="0">
                <a:solidFill>
                  <a:srgbClr val="FFFFFF"/>
                </a:solidFill>
                <a:latin typeface="Arial"/>
                <a:cs typeface="Arial"/>
              </a:rPr>
              <a:t>water </a:t>
            </a:r>
            <a:r>
              <a:rPr sz="2100" b="1" dirty="0">
                <a:solidFill>
                  <a:srgbClr val="FFFFFF"/>
                </a:solidFill>
                <a:latin typeface="Arial"/>
                <a:cs typeface="Arial"/>
              </a:rPr>
              <a:t>to </a:t>
            </a:r>
            <a:r>
              <a:rPr sz="2100" b="1" spc="-5" dirty="0">
                <a:solidFill>
                  <a:srgbClr val="FFFFFF"/>
                </a:solidFill>
                <a:latin typeface="Arial"/>
                <a:cs typeface="Arial"/>
              </a:rPr>
              <a:t>increase </a:t>
            </a:r>
            <a:r>
              <a:rPr sz="2100" b="1" dirty="0">
                <a:solidFill>
                  <a:srgbClr val="FFFFFF"/>
                </a:solidFill>
                <a:latin typeface="Arial"/>
                <a:cs typeface="Arial"/>
              </a:rPr>
              <a:t>the  </a:t>
            </a:r>
            <a:r>
              <a:rPr sz="2100" b="1" spc="-5" dirty="0">
                <a:solidFill>
                  <a:srgbClr val="FFFFFF"/>
                </a:solidFill>
                <a:latin typeface="Arial"/>
                <a:cs typeface="Arial"/>
              </a:rPr>
              <a:t>efficiency of </a:t>
            </a:r>
            <a:r>
              <a:rPr sz="2100" b="1" dirty="0">
                <a:solidFill>
                  <a:srgbClr val="FFFFFF"/>
                </a:solidFill>
                <a:latin typeface="Arial"/>
                <a:cs typeface="Arial"/>
              </a:rPr>
              <a:t>their </a:t>
            </a:r>
            <a:r>
              <a:rPr sz="2100" b="1" spc="-5" dirty="0">
                <a:solidFill>
                  <a:srgbClr val="FFFFFF"/>
                </a:solidFill>
                <a:latin typeface="Arial"/>
                <a:cs typeface="Arial"/>
              </a:rPr>
              <a:t>agriculture processes. This can not only specify whether </a:t>
            </a:r>
            <a:r>
              <a:rPr sz="2100" b="1" dirty="0">
                <a:solidFill>
                  <a:srgbClr val="FFFFFF"/>
                </a:solidFill>
                <a:latin typeface="Arial"/>
                <a:cs typeface="Arial"/>
              </a:rPr>
              <a:t>the </a:t>
            </a:r>
            <a:r>
              <a:rPr sz="2100" b="1" spc="-5" dirty="0">
                <a:solidFill>
                  <a:srgbClr val="FFFFFF"/>
                </a:solidFill>
                <a:latin typeface="Arial"/>
                <a:cs typeface="Arial"/>
              </a:rPr>
              <a:t>water is  appropriate </a:t>
            </a:r>
            <a:r>
              <a:rPr sz="2100" b="1" dirty="0">
                <a:solidFill>
                  <a:srgbClr val="FFFFFF"/>
                </a:solidFill>
                <a:latin typeface="Arial"/>
                <a:cs typeface="Arial"/>
              </a:rPr>
              <a:t>for the </a:t>
            </a:r>
            <a:r>
              <a:rPr sz="2100" b="1" spc="-5" dirty="0">
                <a:solidFill>
                  <a:srgbClr val="FFFFFF"/>
                </a:solidFill>
                <a:latin typeface="Arial"/>
                <a:cs typeface="Arial"/>
              </a:rPr>
              <a:t>usage in </a:t>
            </a:r>
            <a:r>
              <a:rPr sz="2100" b="1" dirty="0">
                <a:solidFill>
                  <a:srgbClr val="FFFFFF"/>
                </a:solidFill>
                <a:latin typeface="Arial"/>
                <a:cs typeface="Arial"/>
              </a:rPr>
              <a:t>the farm. </a:t>
            </a:r>
            <a:r>
              <a:rPr sz="2100" b="1" spc="-15" dirty="0">
                <a:solidFill>
                  <a:srgbClr val="FFFFFF"/>
                </a:solidFill>
                <a:latin typeface="Arial"/>
                <a:cs typeface="Arial"/>
              </a:rPr>
              <a:t>Moreover, </a:t>
            </a:r>
            <a:r>
              <a:rPr sz="2100" b="1" dirty="0">
                <a:solidFill>
                  <a:srgbClr val="FFFFFF"/>
                </a:solidFill>
                <a:latin typeface="Arial"/>
                <a:cs typeface="Arial"/>
              </a:rPr>
              <a:t>the farmers </a:t>
            </a:r>
            <a:r>
              <a:rPr sz="2100" b="1" spc="-5" dirty="0">
                <a:solidFill>
                  <a:srgbClr val="FFFFFF"/>
                </a:solidFill>
                <a:latin typeface="Arial"/>
                <a:cs typeface="Arial"/>
              </a:rPr>
              <a:t>can know how much of  water </a:t>
            </a:r>
            <a:r>
              <a:rPr sz="2100" b="1" dirty="0">
                <a:solidFill>
                  <a:srgbClr val="FFFFFF"/>
                </a:solidFill>
                <a:latin typeface="Arial"/>
                <a:cs typeface="Arial"/>
              </a:rPr>
              <a:t>they</a:t>
            </a:r>
            <a:r>
              <a:rPr sz="2100" b="1" spc="-15" dirty="0">
                <a:solidFill>
                  <a:srgbClr val="FFFFFF"/>
                </a:solidFill>
                <a:latin typeface="Arial"/>
                <a:cs typeface="Arial"/>
              </a:rPr>
              <a:t> </a:t>
            </a:r>
            <a:r>
              <a:rPr sz="2100" b="1" spc="-5" dirty="0">
                <a:solidFill>
                  <a:srgbClr val="FFFFFF"/>
                </a:solidFill>
                <a:latin typeface="Arial"/>
                <a:cs typeface="Arial"/>
              </a:rPr>
              <a:t>require.</a:t>
            </a:r>
            <a:endParaRPr sz="2100">
              <a:latin typeface="Arial"/>
              <a:cs typeface="Arial"/>
            </a:endParaRPr>
          </a:p>
        </p:txBody>
      </p:sp>
      <p:sp>
        <p:nvSpPr>
          <p:cNvPr id="10" name="object 10"/>
          <p:cNvSpPr/>
          <p:nvPr/>
        </p:nvSpPr>
        <p:spPr>
          <a:xfrm>
            <a:off x="3881342" y="4267191"/>
            <a:ext cx="4603790" cy="259079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59C4EB"/>
          </a:solidFill>
        </p:spPr>
        <p:txBody>
          <a:bodyPr wrap="square" lIns="0" tIns="0" rIns="0" bIns="0" rtlCol="0"/>
          <a:lstStyle/>
          <a:p>
            <a:endParaRPr/>
          </a:p>
        </p:txBody>
      </p:sp>
      <p:sp>
        <p:nvSpPr>
          <p:cNvPr id="3" name="object 3"/>
          <p:cNvSpPr txBox="1"/>
          <p:nvPr/>
        </p:nvSpPr>
        <p:spPr>
          <a:xfrm>
            <a:off x="849267" y="6084577"/>
            <a:ext cx="64769" cy="127000"/>
          </a:xfrm>
          <a:prstGeom prst="rect">
            <a:avLst/>
          </a:prstGeom>
        </p:spPr>
        <p:txBody>
          <a:bodyPr vert="horz" wrap="square" lIns="0" tIns="0" rIns="0" bIns="0" rtlCol="0">
            <a:spAutoFit/>
          </a:bodyPr>
          <a:lstStyle/>
          <a:p>
            <a:pPr>
              <a:lnSpc>
                <a:spcPts val="950"/>
              </a:lnSpc>
            </a:pPr>
            <a:r>
              <a:rPr sz="1000" dirty="0">
                <a:solidFill>
                  <a:srgbClr val="C393A5"/>
                </a:solidFill>
                <a:latin typeface="Carlito"/>
                <a:cs typeface="Carlito"/>
              </a:rPr>
              <a:t>4</a:t>
            </a:r>
            <a:endParaRPr sz="1000">
              <a:latin typeface="Carlito"/>
              <a:cs typeface="Carlito"/>
            </a:endParaRPr>
          </a:p>
        </p:txBody>
      </p:sp>
      <p:grpSp>
        <p:nvGrpSpPr>
          <p:cNvPr id="4" name="object 4"/>
          <p:cNvGrpSpPr/>
          <p:nvPr/>
        </p:nvGrpSpPr>
        <p:grpSpPr>
          <a:xfrm>
            <a:off x="0" y="5542938"/>
            <a:ext cx="12192000" cy="1106805"/>
            <a:chOff x="0" y="5542938"/>
            <a:chExt cx="12192000" cy="1106805"/>
          </a:xfrm>
        </p:grpSpPr>
        <p:sp>
          <p:nvSpPr>
            <p:cNvPr id="5" name="object 5"/>
            <p:cNvSpPr/>
            <p:nvPr/>
          </p:nvSpPr>
          <p:spPr>
            <a:xfrm>
              <a:off x="0" y="5542938"/>
              <a:ext cx="12191975" cy="110629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5555638"/>
              <a:ext cx="12192000" cy="1005205"/>
            </a:xfrm>
            <a:custGeom>
              <a:avLst/>
              <a:gdLst/>
              <a:ahLst/>
              <a:cxnLst/>
              <a:rect l="l" t="t" r="r" b="b"/>
              <a:pathLst>
                <a:path w="12192000" h="1005204">
                  <a:moveTo>
                    <a:pt x="12191975" y="1004697"/>
                  </a:moveTo>
                  <a:lnTo>
                    <a:pt x="0" y="1004697"/>
                  </a:lnTo>
                  <a:lnTo>
                    <a:pt x="0" y="0"/>
                  </a:lnTo>
                  <a:lnTo>
                    <a:pt x="12191975" y="0"/>
                  </a:lnTo>
                  <a:lnTo>
                    <a:pt x="12191975" y="1004697"/>
                  </a:lnTo>
                  <a:close/>
                </a:path>
              </a:pathLst>
            </a:custGeom>
            <a:solidFill>
              <a:srgbClr val="FFFFFF"/>
            </a:solidFill>
          </p:spPr>
          <p:txBody>
            <a:bodyPr wrap="square" lIns="0" tIns="0" rIns="0" bIns="0" rtlCol="0"/>
            <a:lstStyle/>
            <a:p>
              <a:endParaRPr/>
            </a:p>
          </p:txBody>
        </p:sp>
      </p:grpSp>
      <p:sp>
        <p:nvSpPr>
          <p:cNvPr id="7" name="object 7"/>
          <p:cNvSpPr txBox="1"/>
          <p:nvPr/>
        </p:nvSpPr>
        <p:spPr>
          <a:xfrm>
            <a:off x="8704533" y="5618554"/>
            <a:ext cx="2639060" cy="826135"/>
          </a:xfrm>
          <a:prstGeom prst="rect">
            <a:avLst/>
          </a:prstGeom>
        </p:spPr>
        <p:txBody>
          <a:bodyPr vert="horz" wrap="square" lIns="0" tIns="12700" rIns="0" bIns="0" rtlCol="0">
            <a:spAutoFit/>
          </a:bodyPr>
          <a:lstStyle/>
          <a:p>
            <a:pPr marL="12700">
              <a:lnSpc>
                <a:spcPct val="100000"/>
              </a:lnSpc>
              <a:spcBef>
                <a:spcPts val="100"/>
              </a:spcBef>
            </a:pPr>
            <a:r>
              <a:rPr sz="5250" b="1" spc="-545" dirty="0">
                <a:solidFill>
                  <a:srgbClr val="59C4EB"/>
                </a:solidFill>
                <a:latin typeface="Arial"/>
                <a:cs typeface="Arial"/>
              </a:rPr>
              <a:t>P</a:t>
            </a:r>
            <a:r>
              <a:rPr sz="5250" b="1" spc="-685" dirty="0">
                <a:solidFill>
                  <a:srgbClr val="59C4EB"/>
                </a:solidFill>
                <a:latin typeface="Arial"/>
                <a:cs typeface="Arial"/>
              </a:rPr>
              <a:t>R</a:t>
            </a:r>
            <a:r>
              <a:rPr sz="5250" b="1" spc="-919" dirty="0">
                <a:solidFill>
                  <a:srgbClr val="59C4EB"/>
                </a:solidFill>
                <a:latin typeface="Arial"/>
                <a:cs typeface="Arial"/>
              </a:rPr>
              <a:t>OB</a:t>
            </a:r>
            <a:r>
              <a:rPr sz="5250" b="1" spc="-790" dirty="0">
                <a:solidFill>
                  <a:srgbClr val="59C4EB"/>
                </a:solidFill>
                <a:latin typeface="Arial"/>
                <a:cs typeface="Arial"/>
              </a:rPr>
              <a:t>L</a:t>
            </a:r>
            <a:r>
              <a:rPr sz="5250" b="1" spc="-915" dirty="0">
                <a:solidFill>
                  <a:srgbClr val="59C4EB"/>
                </a:solidFill>
                <a:latin typeface="Arial"/>
                <a:cs typeface="Arial"/>
              </a:rPr>
              <a:t>EM</a:t>
            </a:r>
            <a:endParaRPr sz="5250">
              <a:latin typeface="Arial"/>
              <a:cs typeface="Arial"/>
            </a:endParaRPr>
          </a:p>
        </p:txBody>
      </p:sp>
      <p:sp>
        <p:nvSpPr>
          <p:cNvPr id="8" name="object 8"/>
          <p:cNvSpPr txBox="1">
            <a:spLocks noGrp="1"/>
          </p:cNvSpPr>
          <p:nvPr>
            <p:ph type="title"/>
          </p:nvPr>
        </p:nvSpPr>
        <p:spPr>
          <a:xfrm>
            <a:off x="272974" y="899737"/>
            <a:ext cx="11645265" cy="1701800"/>
          </a:xfrm>
          <a:prstGeom prst="rect">
            <a:avLst/>
          </a:prstGeom>
        </p:spPr>
        <p:txBody>
          <a:bodyPr vert="horz" wrap="square" lIns="0" tIns="12700" rIns="0" bIns="0" rtlCol="0">
            <a:spAutoFit/>
          </a:bodyPr>
          <a:lstStyle/>
          <a:p>
            <a:pPr marL="12700" marR="5080" algn="just">
              <a:lnSpc>
                <a:spcPct val="114599"/>
              </a:lnSpc>
              <a:spcBef>
                <a:spcPts val="100"/>
              </a:spcBef>
            </a:pPr>
            <a:r>
              <a:rPr sz="2400" spc="-30" dirty="0">
                <a:solidFill>
                  <a:srgbClr val="FFFFFF"/>
                </a:solidFill>
              </a:rPr>
              <a:t>In </a:t>
            </a:r>
            <a:r>
              <a:rPr sz="2400" spc="-45" dirty="0">
                <a:solidFill>
                  <a:srgbClr val="FFFFFF"/>
                </a:solidFill>
              </a:rPr>
              <a:t>India, </a:t>
            </a:r>
            <a:r>
              <a:rPr sz="2400" spc="-15" dirty="0">
                <a:solidFill>
                  <a:srgbClr val="FFFFFF"/>
                </a:solidFill>
              </a:rPr>
              <a:t>the </a:t>
            </a:r>
            <a:r>
              <a:rPr sz="2400" spc="-45" dirty="0">
                <a:solidFill>
                  <a:srgbClr val="FFFFFF"/>
                </a:solidFill>
              </a:rPr>
              <a:t>population </a:t>
            </a:r>
            <a:r>
              <a:rPr sz="2400" spc="-20" dirty="0">
                <a:solidFill>
                  <a:srgbClr val="FFFFFF"/>
                </a:solidFill>
              </a:rPr>
              <a:t>of </a:t>
            </a:r>
            <a:r>
              <a:rPr sz="2400" spc="-35" dirty="0">
                <a:solidFill>
                  <a:srgbClr val="FFFFFF"/>
                </a:solidFill>
              </a:rPr>
              <a:t>Delhi </a:t>
            </a:r>
            <a:r>
              <a:rPr sz="2400" spc="-45" dirty="0">
                <a:solidFill>
                  <a:srgbClr val="FFFFFF"/>
                </a:solidFill>
              </a:rPr>
              <a:t>and </a:t>
            </a:r>
            <a:r>
              <a:rPr sz="2400" spc="-30" dirty="0">
                <a:solidFill>
                  <a:srgbClr val="FFFFFF"/>
                </a:solidFill>
              </a:rPr>
              <a:t>other </a:t>
            </a:r>
            <a:r>
              <a:rPr sz="2400" spc="-50" dirty="0">
                <a:solidFill>
                  <a:srgbClr val="FFFFFF"/>
                </a:solidFill>
              </a:rPr>
              <a:t>neighbouring states </a:t>
            </a:r>
            <a:r>
              <a:rPr sz="2400" spc="-55" dirty="0">
                <a:solidFill>
                  <a:srgbClr val="FFFFFF"/>
                </a:solidFill>
              </a:rPr>
              <a:t>face </a:t>
            </a:r>
            <a:r>
              <a:rPr sz="2400" spc="-40" dirty="0">
                <a:solidFill>
                  <a:srgbClr val="FFFFFF"/>
                </a:solidFill>
              </a:rPr>
              <a:t>a </a:t>
            </a:r>
            <a:r>
              <a:rPr sz="2400" spc="-25" dirty="0">
                <a:solidFill>
                  <a:srgbClr val="FFFFFF"/>
                </a:solidFill>
              </a:rPr>
              <a:t>lot </a:t>
            </a:r>
            <a:r>
              <a:rPr sz="2400" spc="-20" dirty="0">
                <a:solidFill>
                  <a:srgbClr val="FFFFFF"/>
                </a:solidFill>
              </a:rPr>
              <a:t>of </a:t>
            </a:r>
            <a:r>
              <a:rPr sz="2400" spc="-25" dirty="0">
                <a:solidFill>
                  <a:srgbClr val="FFFFFF"/>
                </a:solidFill>
              </a:rPr>
              <a:t>health  </a:t>
            </a:r>
            <a:r>
              <a:rPr sz="2400" spc="-45" dirty="0">
                <a:solidFill>
                  <a:srgbClr val="FFFFFF"/>
                </a:solidFill>
              </a:rPr>
              <a:t>and </a:t>
            </a:r>
            <a:r>
              <a:rPr sz="2400" spc="-50" dirty="0">
                <a:solidFill>
                  <a:srgbClr val="FFFFFF"/>
                </a:solidFill>
              </a:rPr>
              <a:t>pure </a:t>
            </a:r>
            <a:r>
              <a:rPr sz="2400" spc="25" dirty="0">
                <a:solidFill>
                  <a:srgbClr val="FFFFFF"/>
                </a:solidFill>
              </a:rPr>
              <a:t>water </a:t>
            </a:r>
            <a:r>
              <a:rPr sz="2400" spc="-45" dirty="0">
                <a:solidFill>
                  <a:srgbClr val="FFFFFF"/>
                </a:solidFill>
              </a:rPr>
              <a:t>drinking </a:t>
            </a:r>
            <a:r>
              <a:rPr sz="2400" spc="-120" dirty="0">
                <a:solidFill>
                  <a:srgbClr val="FFFFFF"/>
                </a:solidFill>
              </a:rPr>
              <a:t>issues </a:t>
            </a:r>
            <a:r>
              <a:rPr sz="2400" spc="-55" dirty="0">
                <a:solidFill>
                  <a:srgbClr val="FFFFFF"/>
                </a:solidFill>
              </a:rPr>
              <a:t>due </a:t>
            </a:r>
            <a:r>
              <a:rPr sz="2400" spc="-15" dirty="0">
                <a:solidFill>
                  <a:srgbClr val="FFFFFF"/>
                </a:solidFill>
              </a:rPr>
              <a:t>the </a:t>
            </a:r>
            <a:r>
              <a:rPr sz="2400" spc="-35" dirty="0">
                <a:solidFill>
                  <a:srgbClr val="FFFFFF"/>
                </a:solidFill>
              </a:rPr>
              <a:t>harmful </a:t>
            </a:r>
            <a:r>
              <a:rPr sz="2400" spc="-55" dirty="0">
                <a:solidFill>
                  <a:srgbClr val="FFFFFF"/>
                </a:solidFill>
              </a:rPr>
              <a:t>contents </a:t>
            </a:r>
            <a:r>
              <a:rPr sz="2400" spc="-50" dirty="0">
                <a:solidFill>
                  <a:srgbClr val="FFFFFF"/>
                </a:solidFill>
              </a:rPr>
              <a:t>present </a:t>
            </a:r>
            <a:r>
              <a:rPr sz="2400" spc="-60" dirty="0">
                <a:solidFill>
                  <a:srgbClr val="FFFFFF"/>
                </a:solidFill>
              </a:rPr>
              <a:t>in </a:t>
            </a:r>
            <a:r>
              <a:rPr sz="2400" spc="-15" dirty="0">
                <a:solidFill>
                  <a:srgbClr val="FFFFFF"/>
                </a:solidFill>
              </a:rPr>
              <a:t>the </a:t>
            </a:r>
            <a:r>
              <a:rPr sz="2400" spc="-95" dirty="0">
                <a:solidFill>
                  <a:srgbClr val="FFFFFF"/>
                </a:solidFill>
              </a:rPr>
              <a:t>Yamuna  </a:t>
            </a:r>
            <a:r>
              <a:rPr sz="2400" spc="-60" dirty="0">
                <a:solidFill>
                  <a:srgbClr val="FFFFFF"/>
                </a:solidFill>
              </a:rPr>
              <a:t>River </a:t>
            </a:r>
            <a:r>
              <a:rPr sz="2400" spc="-55" dirty="0">
                <a:solidFill>
                  <a:srgbClr val="FFFFFF"/>
                </a:solidFill>
              </a:rPr>
              <a:t>due </a:t>
            </a:r>
            <a:r>
              <a:rPr sz="2400" dirty="0">
                <a:solidFill>
                  <a:srgbClr val="FFFFFF"/>
                </a:solidFill>
              </a:rPr>
              <a:t>to </a:t>
            </a:r>
            <a:r>
              <a:rPr sz="2400" spc="-15" dirty="0">
                <a:solidFill>
                  <a:srgbClr val="FFFFFF"/>
                </a:solidFill>
              </a:rPr>
              <a:t>the </a:t>
            </a:r>
            <a:r>
              <a:rPr sz="2400" spc="-45" dirty="0">
                <a:solidFill>
                  <a:srgbClr val="FFFFFF"/>
                </a:solidFill>
              </a:rPr>
              <a:t>dumping </a:t>
            </a:r>
            <a:r>
              <a:rPr sz="2400" spc="-20" dirty="0">
                <a:solidFill>
                  <a:srgbClr val="FFFFFF"/>
                </a:solidFill>
              </a:rPr>
              <a:t>of </a:t>
            </a:r>
            <a:r>
              <a:rPr sz="2400" spc="-50" dirty="0">
                <a:solidFill>
                  <a:srgbClr val="FFFFFF"/>
                </a:solidFill>
              </a:rPr>
              <a:t>industrial </a:t>
            </a:r>
            <a:r>
              <a:rPr sz="2400" spc="-45" dirty="0">
                <a:solidFill>
                  <a:srgbClr val="FFFFFF"/>
                </a:solidFill>
              </a:rPr>
              <a:t>and </a:t>
            </a:r>
            <a:r>
              <a:rPr sz="2400" spc="-85" dirty="0">
                <a:solidFill>
                  <a:srgbClr val="FFFFFF"/>
                </a:solidFill>
              </a:rPr>
              <a:t>chemical </a:t>
            </a:r>
            <a:r>
              <a:rPr sz="2400" spc="-5" dirty="0">
                <a:solidFill>
                  <a:srgbClr val="FFFFFF"/>
                </a:solidFill>
              </a:rPr>
              <a:t>waste </a:t>
            </a:r>
            <a:r>
              <a:rPr sz="2400" spc="-30" dirty="0">
                <a:solidFill>
                  <a:srgbClr val="FFFFFF"/>
                </a:solidFill>
              </a:rPr>
              <a:t>into </a:t>
            </a:r>
            <a:r>
              <a:rPr sz="2400" spc="15" dirty="0">
                <a:solidFill>
                  <a:srgbClr val="FFFFFF"/>
                </a:solidFill>
              </a:rPr>
              <a:t>it, </a:t>
            </a:r>
            <a:r>
              <a:rPr sz="2400" spc="45" dirty="0">
                <a:solidFill>
                  <a:srgbClr val="FFFFFF"/>
                </a:solidFill>
              </a:rPr>
              <a:t>It </a:t>
            </a:r>
            <a:r>
              <a:rPr sz="2400" spc="-105" dirty="0">
                <a:solidFill>
                  <a:srgbClr val="FFFFFF"/>
                </a:solidFill>
              </a:rPr>
              <a:t>consists </a:t>
            </a:r>
            <a:r>
              <a:rPr sz="2400" spc="-20" dirty="0">
                <a:solidFill>
                  <a:srgbClr val="FFFFFF"/>
                </a:solidFill>
              </a:rPr>
              <a:t>of  </a:t>
            </a:r>
            <a:r>
              <a:rPr sz="2400" spc="-80" dirty="0">
                <a:solidFill>
                  <a:srgbClr val="FFFFFF"/>
                </a:solidFill>
              </a:rPr>
              <a:t>various </a:t>
            </a:r>
            <a:r>
              <a:rPr sz="2400" spc="-55" dirty="0">
                <a:solidFill>
                  <a:srgbClr val="FFFFFF"/>
                </a:solidFill>
              </a:rPr>
              <a:t>metallic </a:t>
            </a:r>
            <a:r>
              <a:rPr sz="2400" spc="-45" dirty="0">
                <a:solidFill>
                  <a:srgbClr val="FFFFFF"/>
                </a:solidFill>
              </a:rPr>
              <a:t>and </a:t>
            </a:r>
            <a:r>
              <a:rPr sz="2400" spc="-35" dirty="0">
                <a:solidFill>
                  <a:srgbClr val="FFFFFF"/>
                </a:solidFill>
              </a:rPr>
              <a:t>non-metallic </a:t>
            </a:r>
            <a:r>
              <a:rPr sz="2400" spc="-55" dirty="0">
                <a:solidFill>
                  <a:srgbClr val="FFFFFF"/>
                </a:solidFill>
              </a:rPr>
              <a:t>elements </a:t>
            </a:r>
            <a:r>
              <a:rPr sz="2400" spc="-25" dirty="0">
                <a:solidFill>
                  <a:srgbClr val="FFFFFF"/>
                </a:solidFill>
              </a:rPr>
              <a:t>which </a:t>
            </a:r>
            <a:r>
              <a:rPr sz="2400" spc="-114" dirty="0">
                <a:solidFill>
                  <a:srgbClr val="FFFFFF"/>
                </a:solidFill>
              </a:rPr>
              <a:t>is </a:t>
            </a:r>
            <a:r>
              <a:rPr sz="2400" spc="-90" dirty="0">
                <a:solidFill>
                  <a:srgbClr val="FFFFFF"/>
                </a:solidFill>
              </a:rPr>
              <a:t>also </a:t>
            </a:r>
            <a:r>
              <a:rPr sz="2400" spc="-50" dirty="0">
                <a:solidFill>
                  <a:srgbClr val="FFFFFF"/>
                </a:solidFill>
              </a:rPr>
              <a:t>destroying</a:t>
            </a:r>
            <a:r>
              <a:rPr sz="2400" spc="100" dirty="0">
                <a:solidFill>
                  <a:srgbClr val="FFFFFF"/>
                </a:solidFill>
              </a:rPr>
              <a:t> </a:t>
            </a:r>
            <a:r>
              <a:rPr sz="2400" spc="-15" dirty="0">
                <a:solidFill>
                  <a:srgbClr val="FFFFFF"/>
                </a:solidFill>
              </a:rPr>
              <a:t>the</a:t>
            </a:r>
            <a:endParaRPr sz="2400"/>
          </a:p>
        </p:txBody>
      </p:sp>
      <p:sp>
        <p:nvSpPr>
          <p:cNvPr id="9" name="object 9"/>
          <p:cNvSpPr txBox="1"/>
          <p:nvPr/>
        </p:nvSpPr>
        <p:spPr>
          <a:xfrm>
            <a:off x="272974" y="2576135"/>
            <a:ext cx="11661775" cy="2120900"/>
          </a:xfrm>
          <a:prstGeom prst="rect">
            <a:avLst/>
          </a:prstGeom>
        </p:spPr>
        <p:txBody>
          <a:bodyPr vert="horz" wrap="square" lIns="0" tIns="12700" rIns="0" bIns="0" rtlCol="0">
            <a:spAutoFit/>
          </a:bodyPr>
          <a:lstStyle/>
          <a:p>
            <a:pPr marL="12700" marR="5080" algn="just">
              <a:lnSpc>
                <a:spcPct val="114599"/>
              </a:lnSpc>
              <a:spcBef>
                <a:spcPts val="100"/>
              </a:spcBef>
            </a:pPr>
            <a:r>
              <a:rPr sz="2400" b="1" spc="-50" dirty="0">
                <a:solidFill>
                  <a:srgbClr val="FFFFFF"/>
                </a:solidFill>
                <a:latin typeface="Arial"/>
                <a:cs typeface="Arial"/>
              </a:rPr>
              <a:t>aquaculture. </a:t>
            </a:r>
            <a:r>
              <a:rPr sz="2400" b="1" spc="45" dirty="0">
                <a:solidFill>
                  <a:srgbClr val="FFFFFF"/>
                </a:solidFill>
                <a:latin typeface="Arial"/>
                <a:cs typeface="Arial"/>
              </a:rPr>
              <a:t>A </a:t>
            </a:r>
            <a:r>
              <a:rPr sz="2400" b="1" spc="-10" dirty="0">
                <a:solidFill>
                  <a:srgbClr val="FFFFFF"/>
                </a:solidFill>
                <a:latin typeface="Arial"/>
                <a:cs typeface="Arial"/>
              </a:rPr>
              <a:t>report </a:t>
            </a:r>
            <a:r>
              <a:rPr sz="2400" b="1" spc="-120" dirty="0">
                <a:solidFill>
                  <a:srgbClr val="FFFFFF"/>
                </a:solidFill>
                <a:latin typeface="Arial"/>
                <a:cs typeface="Arial"/>
              </a:rPr>
              <a:t>says </a:t>
            </a:r>
            <a:r>
              <a:rPr sz="2400" b="1" spc="-55" dirty="0">
                <a:solidFill>
                  <a:srgbClr val="FFFFFF"/>
                </a:solidFill>
                <a:latin typeface="Arial"/>
                <a:cs typeface="Arial"/>
              </a:rPr>
              <a:t>around </a:t>
            </a:r>
            <a:r>
              <a:rPr sz="2400" b="1" spc="105" dirty="0">
                <a:solidFill>
                  <a:srgbClr val="FFFFFF"/>
                </a:solidFill>
                <a:latin typeface="Arial"/>
                <a:cs typeface="Arial"/>
              </a:rPr>
              <a:t>500 </a:t>
            </a:r>
            <a:r>
              <a:rPr sz="2400" b="1" spc="-95" dirty="0">
                <a:solidFill>
                  <a:srgbClr val="FFFFFF"/>
                </a:solidFill>
                <a:latin typeface="Arial"/>
                <a:cs typeface="Arial"/>
              </a:rPr>
              <a:t>ﬁshes </a:t>
            </a:r>
            <a:r>
              <a:rPr sz="2400" b="1" spc="-45" dirty="0">
                <a:solidFill>
                  <a:srgbClr val="FFFFFF"/>
                </a:solidFill>
                <a:latin typeface="Arial"/>
                <a:cs typeface="Arial"/>
              </a:rPr>
              <a:t>approximately </a:t>
            </a:r>
            <a:r>
              <a:rPr sz="2400" b="1" spc="-50" dirty="0">
                <a:solidFill>
                  <a:srgbClr val="FFFFFF"/>
                </a:solidFill>
                <a:latin typeface="Arial"/>
                <a:cs typeface="Arial"/>
              </a:rPr>
              <a:t>die </a:t>
            </a:r>
            <a:r>
              <a:rPr sz="2400" b="1" spc="-55" dirty="0">
                <a:solidFill>
                  <a:srgbClr val="FFFFFF"/>
                </a:solidFill>
                <a:latin typeface="Arial"/>
                <a:cs typeface="Arial"/>
              </a:rPr>
              <a:t>due </a:t>
            </a:r>
            <a:r>
              <a:rPr sz="2400" b="1" dirty="0">
                <a:solidFill>
                  <a:srgbClr val="FFFFFF"/>
                </a:solidFill>
                <a:latin typeface="Arial"/>
                <a:cs typeface="Arial"/>
              </a:rPr>
              <a:t>to </a:t>
            </a:r>
            <a:r>
              <a:rPr sz="2400" b="1" spc="-75" dirty="0">
                <a:solidFill>
                  <a:srgbClr val="FFFFFF"/>
                </a:solidFill>
                <a:latin typeface="Arial"/>
                <a:cs typeface="Arial"/>
              </a:rPr>
              <a:t>choking  </a:t>
            </a:r>
            <a:r>
              <a:rPr sz="2400" b="1" spc="-85" dirty="0">
                <a:solidFill>
                  <a:srgbClr val="FFFFFF"/>
                </a:solidFill>
                <a:latin typeface="Arial"/>
                <a:cs typeface="Arial"/>
              </a:rPr>
              <a:t>because </a:t>
            </a:r>
            <a:r>
              <a:rPr sz="2400" b="1" spc="-20" dirty="0">
                <a:solidFill>
                  <a:srgbClr val="FFFFFF"/>
                </a:solidFill>
                <a:latin typeface="Arial"/>
                <a:cs typeface="Arial"/>
              </a:rPr>
              <a:t>of </a:t>
            </a:r>
            <a:r>
              <a:rPr sz="2400" b="1" spc="-15" dirty="0">
                <a:solidFill>
                  <a:srgbClr val="FFFFFF"/>
                </a:solidFill>
                <a:latin typeface="Arial"/>
                <a:cs typeface="Arial"/>
              </a:rPr>
              <a:t>the </a:t>
            </a:r>
            <a:r>
              <a:rPr sz="2400" b="1" spc="-45" dirty="0">
                <a:solidFill>
                  <a:srgbClr val="FFFFFF"/>
                </a:solidFill>
                <a:latin typeface="Arial"/>
                <a:cs typeface="Arial"/>
              </a:rPr>
              <a:t>pollutants, </a:t>
            </a:r>
            <a:r>
              <a:rPr sz="2400" b="1" spc="-25" dirty="0">
                <a:solidFill>
                  <a:srgbClr val="FFFFFF"/>
                </a:solidFill>
                <a:latin typeface="Arial"/>
                <a:cs typeface="Arial"/>
              </a:rPr>
              <a:t>which </a:t>
            </a:r>
            <a:r>
              <a:rPr sz="2400" b="1" spc="-114" dirty="0">
                <a:solidFill>
                  <a:srgbClr val="FFFFFF"/>
                </a:solidFill>
                <a:latin typeface="Arial"/>
                <a:cs typeface="Arial"/>
              </a:rPr>
              <a:t>is </a:t>
            </a:r>
            <a:r>
              <a:rPr sz="2400" b="1" spc="5" dirty="0">
                <a:solidFill>
                  <a:srgbClr val="FFFFFF"/>
                </a:solidFill>
                <a:latin typeface="Arial"/>
                <a:cs typeface="Arial"/>
              </a:rPr>
              <a:t>awful. </a:t>
            </a:r>
            <a:r>
              <a:rPr sz="2400" b="1" spc="-45" dirty="0">
                <a:solidFill>
                  <a:srgbClr val="FFFFFF"/>
                </a:solidFill>
                <a:latin typeface="Arial"/>
                <a:cs typeface="Arial"/>
              </a:rPr>
              <a:t>This </a:t>
            </a:r>
            <a:r>
              <a:rPr sz="2400" b="1" spc="-15" dirty="0">
                <a:solidFill>
                  <a:srgbClr val="FFFFFF"/>
                </a:solidFill>
                <a:latin typeface="Arial"/>
                <a:cs typeface="Arial"/>
              </a:rPr>
              <a:t>was </a:t>
            </a:r>
            <a:r>
              <a:rPr sz="2400" b="1" spc="-60" dirty="0">
                <a:solidFill>
                  <a:srgbClr val="FFFFFF"/>
                </a:solidFill>
                <a:latin typeface="Arial"/>
                <a:cs typeface="Arial"/>
              </a:rPr>
              <a:t>just </a:t>
            </a:r>
            <a:r>
              <a:rPr sz="2400" b="1" spc="-40" dirty="0">
                <a:solidFill>
                  <a:srgbClr val="FFFFFF"/>
                </a:solidFill>
                <a:latin typeface="Arial"/>
                <a:cs typeface="Arial"/>
              </a:rPr>
              <a:t>a </a:t>
            </a:r>
            <a:r>
              <a:rPr sz="2400" b="1" spc="-25" dirty="0">
                <a:solidFill>
                  <a:srgbClr val="FFFFFF"/>
                </a:solidFill>
                <a:latin typeface="Arial"/>
                <a:cs typeface="Arial"/>
              </a:rPr>
              <a:t>brief </a:t>
            </a:r>
            <a:r>
              <a:rPr sz="2400" b="1" spc="-60" dirty="0">
                <a:solidFill>
                  <a:srgbClr val="FFFFFF"/>
                </a:solidFill>
                <a:latin typeface="Arial"/>
                <a:cs typeface="Arial"/>
              </a:rPr>
              <a:t>description </a:t>
            </a:r>
            <a:r>
              <a:rPr sz="2400" b="1" spc="-20" dirty="0">
                <a:solidFill>
                  <a:srgbClr val="FFFFFF"/>
                </a:solidFill>
                <a:latin typeface="Arial"/>
                <a:cs typeface="Arial"/>
              </a:rPr>
              <a:t>of </a:t>
            </a:r>
            <a:r>
              <a:rPr sz="2400" b="1" spc="-15" dirty="0">
                <a:solidFill>
                  <a:srgbClr val="FFFFFF"/>
                </a:solidFill>
                <a:latin typeface="Arial"/>
                <a:cs typeface="Arial"/>
              </a:rPr>
              <a:t>the  </a:t>
            </a:r>
            <a:r>
              <a:rPr sz="2400" b="1" spc="-50" dirty="0">
                <a:solidFill>
                  <a:srgbClr val="FFFFFF"/>
                </a:solidFill>
                <a:latin typeface="Arial"/>
                <a:cs typeface="Arial"/>
              </a:rPr>
              <a:t>status </a:t>
            </a:r>
            <a:r>
              <a:rPr sz="2400" b="1" spc="-20" dirty="0">
                <a:solidFill>
                  <a:srgbClr val="FFFFFF"/>
                </a:solidFill>
                <a:latin typeface="Arial"/>
                <a:cs typeface="Arial"/>
              </a:rPr>
              <a:t>of </a:t>
            </a:r>
            <a:r>
              <a:rPr sz="2400" b="1" spc="-15" dirty="0">
                <a:solidFill>
                  <a:srgbClr val="FFFFFF"/>
                </a:solidFill>
                <a:latin typeface="Arial"/>
                <a:cs typeface="Arial"/>
              </a:rPr>
              <a:t>the </a:t>
            </a:r>
            <a:r>
              <a:rPr sz="2400" b="1" spc="-60" dirty="0">
                <a:solidFill>
                  <a:srgbClr val="FFFFFF"/>
                </a:solidFill>
                <a:latin typeface="Arial"/>
                <a:cs typeface="Arial"/>
              </a:rPr>
              <a:t>River </a:t>
            </a:r>
            <a:r>
              <a:rPr sz="2400" b="1" spc="-25" dirty="0">
                <a:solidFill>
                  <a:srgbClr val="FFFFFF"/>
                </a:solidFill>
                <a:latin typeface="Arial"/>
                <a:cs typeface="Arial"/>
              </a:rPr>
              <a:t>which </a:t>
            </a:r>
            <a:r>
              <a:rPr sz="2400" b="1" spc="-114" dirty="0">
                <a:solidFill>
                  <a:srgbClr val="FFFFFF"/>
                </a:solidFill>
                <a:latin typeface="Arial"/>
                <a:cs typeface="Arial"/>
              </a:rPr>
              <a:t>is </a:t>
            </a:r>
            <a:r>
              <a:rPr sz="2400" b="1" spc="-75" dirty="0">
                <a:solidFill>
                  <a:srgbClr val="FFFFFF"/>
                </a:solidFill>
                <a:latin typeface="Arial"/>
                <a:cs typeface="Arial"/>
              </a:rPr>
              <a:t>considered </a:t>
            </a:r>
            <a:r>
              <a:rPr sz="2400" b="1" spc="-105" dirty="0">
                <a:solidFill>
                  <a:srgbClr val="FFFFFF"/>
                </a:solidFill>
                <a:latin typeface="Arial"/>
                <a:cs typeface="Arial"/>
              </a:rPr>
              <a:t>as </a:t>
            </a:r>
            <a:r>
              <a:rPr sz="2400" b="1" spc="-80" dirty="0">
                <a:solidFill>
                  <a:srgbClr val="FFFFFF"/>
                </a:solidFill>
                <a:latin typeface="Arial"/>
                <a:cs typeface="Arial"/>
              </a:rPr>
              <a:t>goddess </a:t>
            </a:r>
            <a:r>
              <a:rPr sz="2400" b="1" spc="-105" dirty="0">
                <a:solidFill>
                  <a:srgbClr val="FFFFFF"/>
                </a:solidFill>
                <a:latin typeface="Arial"/>
                <a:cs typeface="Arial"/>
              </a:rPr>
              <a:t>as </a:t>
            </a:r>
            <a:r>
              <a:rPr sz="2400" b="1" spc="-35" dirty="0">
                <a:solidFill>
                  <a:srgbClr val="FFFFFF"/>
                </a:solidFill>
                <a:latin typeface="Arial"/>
                <a:cs typeface="Arial"/>
              </a:rPr>
              <a:t>per </a:t>
            </a:r>
            <a:r>
              <a:rPr sz="2400" b="1" spc="-25" dirty="0">
                <a:solidFill>
                  <a:srgbClr val="FFFFFF"/>
                </a:solidFill>
                <a:latin typeface="Arial"/>
                <a:cs typeface="Arial"/>
              </a:rPr>
              <a:t>Hindu </a:t>
            </a:r>
            <a:r>
              <a:rPr sz="2400" b="1" spc="-60" dirty="0">
                <a:solidFill>
                  <a:srgbClr val="FFFFFF"/>
                </a:solidFill>
                <a:latin typeface="Arial"/>
                <a:cs typeface="Arial"/>
              </a:rPr>
              <a:t>religion, </a:t>
            </a:r>
            <a:r>
              <a:rPr sz="2400" b="1" spc="-5" dirty="0">
                <a:solidFill>
                  <a:srgbClr val="FFFFFF"/>
                </a:solidFill>
                <a:latin typeface="Arial"/>
                <a:cs typeface="Arial"/>
              </a:rPr>
              <a:t>but </a:t>
            </a:r>
            <a:r>
              <a:rPr sz="2400" b="1" spc="-120" dirty="0">
                <a:solidFill>
                  <a:srgbClr val="FFFFFF"/>
                </a:solidFill>
                <a:latin typeface="Arial"/>
                <a:cs typeface="Arial"/>
              </a:rPr>
              <a:t>such  </a:t>
            </a:r>
            <a:r>
              <a:rPr sz="2400" b="1" spc="-95" dirty="0">
                <a:solidFill>
                  <a:srgbClr val="FFFFFF"/>
                </a:solidFill>
                <a:latin typeface="Arial"/>
                <a:cs typeface="Arial"/>
              </a:rPr>
              <a:t>scenarios </a:t>
            </a:r>
            <a:r>
              <a:rPr sz="2400" b="1" spc="-50" dirty="0">
                <a:solidFill>
                  <a:srgbClr val="FFFFFF"/>
                </a:solidFill>
                <a:latin typeface="Arial"/>
                <a:cs typeface="Arial"/>
              </a:rPr>
              <a:t>are </a:t>
            </a:r>
            <a:r>
              <a:rPr sz="2400" b="1" spc="-10" dirty="0">
                <a:solidFill>
                  <a:srgbClr val="FFFFFF"/>
                </a:solidFill>
                <a:latin typeface="Arial"/>
                <a:cs typeface="Arial"/>
              </a:rPr>
              <a:t>widely </a:t>
            </a:r>
            <a:r>
              <a:rPr sz="2400" b="1" spc="-45" dirty="0">
                <a:solidFill>
                  <a:srgbClr val="FFFFFF"/>
                </a:solidFill>
                <a:latin typeface="Arial"/>
                <a:cs typeface="Arial"/>
              </a:rPr>
              <a:t>prevalent </a:t>
            </a:r>
            <a:r>
              <a:rPr sz="2400" b="1" spc="-55" dirty="0">
                <a:solidFill>
                  <a:srgbClr val="FFFFFF"/>
                </a:solidFill>
                <a:latin typeface="Arial"/>
                <a:cs typeface="Arial"/>
              </a:rPr>
              <a:t>all </a:t>
            </a:r>
            <a:r>
              <a:rPr sz="2400" b="1" spc="-70" dirty="0">
                <a:solidFill>
                  <a:srgbClr val="FFFFFF"/>
                </a:solidFill>
                <a:latin typeface="Arial"/>
                <a:cs typeface="Arial"/>
              </a:rPr>
              <a:t>over </a:t>
            </a:r>
            <a:r>
              <a:rPr sz="2400" b="1" spc="-15" dirty="0">
                <a:solidFill>
                  <a:srgbClr val="FFFFFF"/>
                </a:solidFill>
                <a:latin typeface="Arial"/>
                <a:cs typeface="Arial"/>
              </a:rPr>
              <a:t>the world, </a:t>
            </a:r>
            <a:r>
              <a:rPr sz="2400" b="1" dirty="0">
                <a:solidFill>
                  <a:srgbClr val="FFFFFF"/>
                </a:solidFill>
                <a:latin typeface="Arial"/>
                <a:cs typeface="Arial"/>
              </a:rPr>
              <a:t>where </a:t>
            </a:r>
            <a:r>
              <a:rPr sz="2400" b="1" spc="50" dirty="0">
                <a:solidFill>
                  <a:srgbClr val="FFFFFF"/>
                </a:solidFill>
                <a:latin typeface="Arial"/>
                <a:cs typeface="Arial"/>
              </a:rPr>
              <a:t>we </a:t>
            </a:r>
            <a:r>
              <a:rPr sz="2400" b="1" spc="-100" dirty="0">
                <a:solidFill>
                  <a:srgbClr val="FFFFFF"/>
                </a:solidFill>
                <a:latin typeface="Arial"/>
                <a:cs typeface="Arial"/>
              </a:rPr>
              <a:t>see </a:t>
            </a:r>
            <a:r>
              <a:rPr sz="2400" b="1" spc="15" dirty="0">
                <a:solidFill>
                  <a:srgbClr val="FFFFFF"/>
                </a:solidFill>
                <a:latin typeface="Arial"/>
                <a:cs typeface="Arial"/>
              </a:rPr>
              <a:t>that </a:t>
            </a:r>
            <a:r>
              <a:rPr sz="2400" b="1" spc="-60" dirty="0">
                <a:solidFill>
                  <a:srgbClr val="FFFFFF"/>
                </a:solidFill>
                <a:latin typeface="Arial"/>
                <a:cs typeface="Arial"/>
              </a:rPr>
              <a:t>our </a:t>
            </a:r>
            <a:r>
              <a:rPr sz="2400" b="1" spc="25" dirty="0">
                <a:solidFill>
                  <a:srgbClr val="FFFFFF"/>
                </a:solidFill>
                <a:latin typeface="Arial"/>
                <a:cs typeface="Arial"/>
              </a:rPr>
              <a:t>water  </a:t>
            </a:r>
            <a:r>
              <a:rPr sz="2400" b="1" spc="-75" dirty="0">
                <a:solidFill>
                  <a:srgbClr val="FFFFFF"/>
                </a:solidFill>
                <a:latin typeface="Arial"/>
                <a:cs typeface="Arial"/>
              </a:rPr>
              <a:t>bodies </a:t>
            </a:r>
            <a:r>
              <a:rPr sz="2400" b="1" spc="-50" dirty="0">
                <a:solidFill>
                  <a:srgbClr val="FFFFFF"/>
                </a:solidFill>
                <a:latin typeface="Arial"/>
                <a:cs typeface="Arial"/>
              </a:rPr>
              <a:t>are </a:t>
            </a:r>
            <a:r>
              <a:rPr sz="2400" b="1" spc="-45" dirty="0">
                <a:solidFill>
                  <a:srgbClr val="FFFFFF"/>
                </a:solidFill>
                <a:latin typeface="Arial"/>
                <a:cs typeface="Arial"/>
              </a:rPr>
              <a:t>being </a:t>
            </a:r>
            <a:r>
              <a:rPr sz="2400" b="1" spc="-40" dirty="0">
                <a:solidFill>
                  <a:srgbClr val="FFFFFF"/>
                </a:solidFill>
                <a:latin typeface="Arial"/>
                <a:cs typeface="Arial"/>
              </a:rPr>
              <a:t>exploited</a:t>
            </a:r>
            <a:r>
              <a:rPr sz="2400" b="1" spc="125" dirty="0">
                <a:solidFill>
                  <a:srgbClr val="FFFFFF"/>
                </a:solidFill>
                <a:latin typeface="Arial"/>
                <a:cs typeface="Arial"/>
              </a:rPr>
              <a:t> </a:t>
            </a:r>
            <a:r>
              <a:rPr sz="2400" b="1" spc="-100" dirty="0">
                <a:solidFill>
                  <a:srgbClr val="FFFFFF"/>
                </a:solidFill>
                <a:latin typeface="Arial"/>
                <a:cs typeface="Arial"/>
              </a:rPr>
              <a:t>recklessly.</a:t>
            </a:r>
            <a:endParaRPr sz="24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object 4"/>
          <p:cNvGrpSpPr/>
          <p:nvPr/>
        </p:nvGrpSpPr>
        <p:grpSpPr>
          <a:xfrm>
            <a:off x="0" y="2050733"/>
            <a:ext cx="12192000" cy="2472055"/>
            <a:chOff x="0" y="2050733"/>
            <a:chExt cx="12192000" cy="2472055"/>
          </a:xfrm>
        </p:grpSpPr>
        <p:sp>
          <p:nvSpPr>
            <p:cNvPr id="5" name="object 5"/>
            <p:cNvSpPr/>
            <p:nvPr/>
          </p:nvSpPr>
          <p:spPr>
            <a:xfrm>
              <a:off x="442924" y="2050733"/>
              <a:ext cx="2363470" cy="2472055"/>
            </a:xfrm>
            <a:custGeom>
              <a:avLst/>
              <a:gdLst/>
              <a:ahLst/>
              <a:cxnLst/>
              <a:rect l="l" t="t" r="r" b="b"/>
              <a:pathLst>
                <a:path w="2363470" h="2472054">
                  <a:moveTo>
                    <a:pt x="1181547" y="2471707"/>
                  </a:moveTo>
                  <a:lnTo>
                    <a:pt x="1134026" y="2470726"/>
                  </a:lnTo>
                  <a:lnTo>
                    <a:pt x="1086981" y="2467806"/>
                  </a:lnTo>
                  <a:lnTo>
                    <a:pt x="1040448" y="2462986"/>
                  </a:lnTo>
                  <a:lnTo>
                    <a:pt x="994461" y="2456301"/>
                  </a:lnTo>
                  <a:lnTo>
                    <a:pt x="949057" y="2447789"/>
                  </a:lnTo>
                  <a:lnTo>
                    <a:pt x="904270" y="2437487"/>
                  </a:lnTo>
                  <a:lnTo>
                    <a:pt x="860136" y="2425431"/>
                  </a:lnTo>
                  <a:lnTo>
                    <a:pt x="816690" y="2411658"/>
                  </a:lnTo>
                  <a:lnTo>
                    <a:pt x="773967" y="2396206"/>
                  </a:lnTo>
                  <a:lnTo>
                    <a:pt x="732004" y="2379112"/>
                  </a:lnTo>
                  <a:lnTo>
                    <a:pt x="690834" y="2360411"/>
                  </a:lnTo>
                  <a:lnTo>
                    <a:pt x="650493" y="2340142"/>
                  </a:lnTo>
                  <a:lnTo>
                    <a:pt x="611017" y="2318341"/>
                  </a:lnTo>
                  <a:lnTo>
                    <a:pt x="572441" y="2295045"/>
                  </a:lnTo>
                  <a:lnTo>
                    <a:pt x="534800" y="2270291"/>
                  </a:lnTo>
                  <a:lnTo>
                    <a:pt x="498129" y="2244115"/>
                  </a:lnTo>
                  <a:lnTo>
                    <a:pt x="462464" y="2216556"/>
                  </a:lnTo>
                  <a:lnTo>
                    <a:pt x="427840" y="2187649"/>
                  </a:lnTo>
                  <a:lnTo>
                    <a:pt x="394293" y="2157432"/>
                  </a:lnTo>
                  <a:lnTo>
                    <a:pt x="361857" y="2125941"/>
                  </a:lnTo>
                  <a:lnTo>
                    <a:pt x="330568" y="2093214"/>
                  </a:lnTo>
                  <a:lnTo>
                    <a:pt x="300461" y="2059287"/>
                  </a:lnTo>
                  <a:lnTo>
                    <a:pt x="271572" y="2024198"/>
                  </a:lnTo>
                  <a:lnTo>
                    <a:pt x="243935" y="1987982"/>
                  </a:lnTo>
                  <a:lnTo>
                    <a:pt x="217587" y="1950678"/>
                  </a:lnTo>
                  <a:lnTo>
                    <a:pt x="192562" y="1912322"/>
                  </a:lnTo>
                  <a:lnTo>
                    <a:pt x="168896" y="1872951"/>
                  </a:lnTo>
                  <a:lnTo>
                    <a:pt x="146624" y="1832602"/>
                  </a:lnTo>
                  <a:lnTo>
                    <a:pt x="125781" y="1791312"/>
                  </a:lnTo>
                  <a:lnTo>
                    <a:pt x="106403" y="1749117"/>
                  </a:lnTo>
                  <a:lnTo>
                    <a:pt x="88524" y="1706056"/>
                  </a:lnTo>
                  <a:lnTo>
                    <a:pt x="72181" y="1662164"/>
                  </a:lnTo>
                  <a:lnTo>
                    <a:pt x="57408" y="1617478"/>
                  </a:lnTo>
                  <a:lnTo>
                    <a:pt x="44241" y="1572036"/>
                  </a:lnTo>
                  <a:lnTo>
                    <a:pt x="32716" y="1525874"/>
                  </a:lnTo>
                  <a:lnTo>
                    <a:pt x="22866" y="1479030"/>
                  </a:lnTo>
                  <a:lnTo>
                    <a:pt x="14728" y="1431539"/>
                  </a:lnTo>
                  <a:lnTo>
                    <a:pt x="8337" y="1383440"/>
                  </a:lnTo>
                  <a:lnTo>
                    <a:pt x="3729" y="1334770"/>
                  </a:lnTo>
                  <a:lnTo>
                    <a:pt x="938" y="1285564"/>
                  </a:lnTo>
                  <a:lnTo>
                    <a:pt x="0" y="1235860"/>
                  </a:lnTo>
                  <a:lnTo>
                    <a:pt x="938" y="1186154"/>
                  </a:lnTo>
                  <a:lnTo>
                    <a:pt x="3729" y="1136946"/>
                  </a:lnTo>
                  <a:lnTo>
                    <a:pt x="8337" y="1088274"/>
                  </a:lnTo>
                  <a:lnTo>
                    <a:pt x="14728" y="1040173"/>
                  </a:lnTo>
                  <a:lnTo>
                    <a:pt x="22866" y="992682"/>
                  </a:lnTo>
                  <a:lnTo>
                    <a:pt x="32716" y="945836"/>
                  </a:lnTo>
                  <a:lnTo>
                    <a:pt x="44241" y="899673"/>
                  </a:lnTo>
                  <a:lnTo>
                    <a:pt x="57408" y="854230"/>
                  </a:lnTo>
                  <a:lnTo>
                    <a:pt x="72181" y="809544"/>
                  </a:lnTo>
                  <a:lnTo>
                    <a:pt x="88524" y="765651"/>
                  </a:lnTo>
                  <a:lnTo>
                    <a:pt x="106403" y="722589"/>
                  </a:lnTo>
                  <a:lnTo>
                    <a:pt x="125781" y="680394"/>
                  </a:lnTo>
                  <a:lnTo>
                    <a:pt x="146624" y="639103"/>
                  </a:lnTo>
                  <a:lnTo>
                    <a:pt x="168896" y="598753"/>
                  </a:lnTo>
                  <a:lnTo>
                    <a:pt x="192562" y="559382"/>
                  </a:lnTo>
                  <a:lnTo>
                    <a:pt x="217587" y="521026"/>
                  </a:lnTo>
                  <a:lnTo>
                    <a:pt x="243935" y="483722"/>
                  </a:lnTo>
                  <a:lnTo>
                    <a:pt x="271572" y="447506"/>
                  </a:lnTo>
                  <a:lnTo>
                    <a:pt x="300461" y="412417"/>
                  </a:lnTo>
                  <a:lnTo>
                    <a:pt x="330568" y="378490"/>
                  </a:lnTo>
                  <a:lnTo>
                    <a:pt x="361857" y="345762"/>
                  </a:lnTo>
                  <a:lnTo>
                    <a:pt x="394293" y="314272"/>
                  </a:lnTo>
                  <a:lnTo>
                    <a:pt x="427840" y="284055"/>
                  </a:lnTo>
                  <a:lnTo>
                    <a:pt x="462464" y="255148"/>
                  </a:lnTo>
                  <a:lnTo>
                    <a:pt x="498129" y="227589"/>
                  </a:lnTo>
                  <a:lnTo>
                    <a:pt x="534800" y="201413"/>
                  </a:lnTo>
                  <a:lnTo>
                    <a:pt x="572441" y="176659"/>
                  </a:lnTo>
                  <a:lnTo>
                    <a:pt x="611017" y="153363"/>
                  </a:lnTo>
                  <a:lnTo>
                    <a:pt x="650493" y="131562"/>
                  </a:lnTo>
                  <a:lnTo>
                    <a:pt x="690834" y="111293"/>
                  </a:lnTo>
                  <a:lnTo>
                    <a:pt x="732004" y="92593"/>
                  </a:lnTo>
                  <a:lnTo>
                    <a:pt x="773967" y="75499"/>
                  </a:lnTo>
                  <a:lnTo>
                    <a:pt x="816690" y="60047"/>
                  </a:lnTo>
                  <a:lnTo>
                    <a:pt x="860136" y="46275"/>
                  </a:lnTo>
                  <a:lnTo>
                    <a:pt x="904270" y="34219"/>
                  </a:lnTo>
                  <a:lnTo>
                    <a:pt x="949057" y="23917"/>
                  </a:lnTo>
                  <a:lnTo>
                    <a:pt x="994461" y="15405"/>
                  </a:lnTo>
                  <a:lnTo>
                    <a:pt x="1040448" y="8721"/>
                  </a:lnTo>
                  <a:lnTo>
                    <a:pt x="1086981" y="3900"/>
                  </a:lnTo>
                  <a:lnTo>
                    <a:pt x="1134026" y="981"/>
                  </a:lnTo>
                  <a:lnTo>
                    <a:pt x="1181547" y="0"/>
                  </a:lnTo>
                  <a:lnTo>
                    <a:pt x="1230910" y="1077"/>
                  </a:lnTo>
                  <a:lnTo>
                    <a:pt x="1280001" y="4294"/>
                  </a:lnTo>
                  <a:lnTo>
                    <a:pt x="1328764" y="9625"/>
                  </a:lnTo>
                  <a:lnTo>
                    <a:pt x="1377139" y="17045"/>
                  </a:lnTo>
                  <a:lnTo>
                    <a:pt x="1425070" y="26528"/>
                  </a:lnTo>
                  <a:lnTo>
                    <a:pt x="1472499" y="38051"/>
                  </a:lnTo>
                  <a:lnTo>
                    <a:pt x="1519367" y="51587"/>
                  </a:lnTo>
                  <a:lnTo>
                    <a:pt x="1565617" y="67112"/>
                  </a:lnTo>
                  <a:lnTo>
                    <a:pt x="1611191" y="84600"/>
                  </a:lnTo>
                  <a:lnTo>
                    <a:pt x="1656031" y="104027"/>
                  </a:lnTo>
                  <a:lnTo>
                    <a:pt x="1700079" y="125367"/>
                  </a:lnTo>
                  <a:lnTo>
                    <a:pt x="1743278" y="148596"/>
                  </a:lnTo>
                  <a:lnTo>
                    <a:pt x="1785570" y="173689"/>
                  </a:lnTo>
                  <a:lnTo>
                    <a:pt x="1826896" y="200619"/>
                  </a:lnTo>
                  <a:lnTo>
                    <a:pt x="1867200" y="229363"/>
                  </a:lnTo>
                  <a:lnTo>
                    <a:pt x="1906423" y="259896"/>
                  </a:lnTo>
                  <a:lnTo>
                    <a:pt x="1944507" y="292191"/>
                  </a:lnTo>
                  <a:lnTo>
                    <a:pt x="1981395" y="326225"/>
                  </a:lnTo>
                  <a:lnTo>
                    <a:pt x="2017028" y="361971"/>
                  </a:lnTo>
                  <a:lnTo>
                    <a:pt x="2051205" y="399242"/>
                  </a:lnTo>
                  <a:lnTo>
                    <a:pt x="2083744" y="437825"/>
                  </a:lnTo>
                  <a:lnTo>
                    <a:pt x="2114621" y="477659"/>
                  </a:lnTo>
                  <a:lnTo>
                    <a:pt x="2143813" y="518684"/>
                  </a:lnTo>
                  <a:lnTo>
                    <a:pt x="2171294" y="560840"/>
                  </a:lnTo>
                  <a:lnTo>
                    <a:pt x="2197041" y="604067"/>
                  </a:lnTo>
                  <a:lnTo>
                    <a:pt x="2221031" y="648302"/>
                  </a:lnTo>
                  <a:lnTo>
                    <a:pt x="2243239" y="693487"/>
                  </a:lnTo>
                  <a:lnTo>
                    <a:pt x="2263642" y="739561"/>
                  </a:lnTo>
                  <a:lnTo>
                    <a:pt x="2282215" y="786462"/>
                  </a:lnTo>
                  <a:lnTo>
                    <a:pt x="2298934" y="834131"/>
                  </a:lnTo>
                  <a:lnTo>
                    <a:pt x="2313776" y="882508"/>
                  </a:lnTo>
                  <a:lnTo>
                    <a:pt x="2326717" y="931531"/>
                  </a:lnTo>
                  <a:lnTo>
                    <a:pt x="2337733" y="981140"/>
                  </a:lnTo>
                  <a:lnTo>
                    <a:pt x="2346799" y="1031275"/>
                  </a:lnTo>
                  <a:lnTo>
                    <a:pt x="2353893" y="1081874"/>
                  </a:lnTo>
                  <a:lnTo>
                    <a:pt x="2358989" y="1132879"/>
                  </a:lnTo>
                  <a:lnTo>
                    <a:pt x="2362064" y="1184227"/>
                  </a:lnTo>
                  <a:lnTo>
                    <a:pt x="2363095" y="1235860"/>
                  </a:lnTo>
                  <a:lnTo>
                    <a:pt x="2362157" y="1285564"/>
                  </a:lnTo>
                  <a:lnTo>
                    <a:pt x="2359366" y="1334770"/>
                  </a:lnTo>
                  <a:lnTo>
                    <a:pt x="2354757" y="1383440"/>
                  </a:lnTo>
                  <a:lnTo>
                    <a:pt x="2348366" y="1431539"/>
                  </a:lnTo>
                  <a:lnTo>
                    <a:pt x="2340228" y="1479030"/>
                  </a:lnTo>
                  <a:lnTo>
                    <a:pt x="2330379" y="1525874"/>
                  </a:lnTo>
                  <a:lnTo>
                    <a:pt x="2318853" y="1572036"/>
                  </a:lnTo>
                  <a:lnTo>
                    <a:pt x="2305686" y="1617478"/>
                  </a:lnTo>
                  <a:lnTo>
                    <a:pt x="2290913" y="1662164"/>
                  </a:lnTo>
                  <a:lnTo>
                    <a:pt x="2274570" y="1706056"/>
                  </a:lnTo>
                  <a:lnTo>
                    <a:pt x="2256692" y="1749117"/>
                  </a:lnTo>
                  <a:lnTo>
                    <a:pt x="2237313" y="1791312"/>
                  </a:lnTo>
                  <a:lnTo>
                    <a:pt x="2216471" y="1832602"/>
                  </a:lnTo>
                  <a:lnTo>
                    <a:pt x="2194198" y="1872951"/>
                  </a:lnTo>
                  <a:lnTo>
                    <a:pt x="2170532" y="1912322"/>
                  </a:lnTo>
                  <a:lnTo>
                    <a:pt x="2145507" y="1950678"/>
                  </a:lnTo>
                  <a:lnTo>
                    <a:pt x="2119159" y="1987982"/>
                  </a:lnTo>
                  <a:lnTo>
                    <a:pt x="2091523" y="2024198"/>
                  </a:lnTo>
                  <a:lnTo>
                    <a:pt x="2062633" y="2059287"/>
                  </a:lnTo>
                  <a:lnTo>
                    <a:pt x="2032527" y="2093214"/>
                  </a:lnTo>
                  <a:lnTo>
                    <a:pt x="2001238" y="2125941"/>
                  </a:lnTo>
                  <a:lnTo>
                    <a:pt x="1968802" y="2157432"/>
                  </a:lnTo>
                  <a:lnTo>
                    <a:pt x="1935254" y="2187649"/>
                  </a:lnTo>
                  <a:lnTo>
                    <a:pt x="1900630" y="2216556"/>
                  </a:lnTo>
                  <a:lnTo>
                    <a:pt x="1864965" y="2244115"/>
                  </a:lnTo>
                  <a:lnTo>
                    <a:pt x="1828295" y="2270291"/>
                  </a:lnTo>
                  <a:lnTo>
                    <a:pt x="1790654" y="2295045"/>
                  </a:lnTo>
                  <a:lnTo>
                    <a:pt x="1752077" y="2318341"/>
                  </a:lnTo>
                  <a:lnTo>
                    <a:pt x="1712601" y="2340142"/>
                  </a:lnTo>
                  <a:lnTo>
                    <a:pt x="1672261" y="2360411"/>
                  </a:lnTo>
                  <a:lnTo>
                    <a:pt x="1631091" y="2379112"/>
                  </a:lnTo>
                  <a:lnTo>
                    <a:pt x="1589127" y="2396206"/>
                  </a:lnTo>
                  <a:lnTo>
                    <a:pt x="1546404" y="2411658"/>
                  </a:lnTo>
                  <a:lnTo>
                    <a:pt x="1502958" y="2425431"/>
                  </a:lnTo>
                  <a:lnTo>
                    <a:pt x="1458824" y="2437487"/>
                  </a:lnTo>
                  <a:lnTo>
                    <a:pt x="1414038" y="2447789"/>
                  </a:lnTo>
                  <a:lnTo>
                    <a:pt x="1368633" y="2456301"/>
                  </a:lnTo>
                  <a:lnTo>
                    <a:pt x="1322647" y="2462986"/>
                  </a:lnTo>
                  <a:lnTo>
                    <a:pt x="1276113" y="2467806"/>
                  </a:lnTo>
                  <a:lnTo>
                    <a:pt x="1229068" y="2470726"/>
                  </a:lnTo>
                  <a:lnTo>
                    <a:pt x="1181547" y="2471707"/>
                  </a:lnTo>
                  <a:close/>
                </a:path>
              </a:pathLst>
            </a:custGeom>
            <a:solidFill>
              <a:srgbClr val="FFFFFF"/>
            </a:solidFill>
          </p:spPr>
          <p:txBody>
            <a:bodyPr wrap="square" lIns="0" tIns="0" rIns="0" bIns="0" rtlCol="0"/>
            <a:lstStyle/>
            <a:p>
              <a:endParaRPr/>
            </a:p>
          </p:txBody>
        </p:sp>
        <p:sp>
          <p:nvSpPr>
            <p:cNvPr id="6" name="object 6"/>
            <p:cNvSpPr/>
            <p:nvPr/>
          </p:nvSpPr>
          <p:spPr>
            <a:xfrm>
              <a:off x="0" y="2807244"/>
              <a:ext cx="12191975" cy="1106297"/>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0" y="2819944"/>
              <a:ext cx="12192000" cy="1005205"/>
            </a:xfrm>
            <a:custGeom>
              <a:avLst/>
              <a:gdLst/>
              <a:ahLst/>
              <a:cxnLst/>
              <a:rect l="l" t="t" r="r" b="b"/>
              <a:pathLst>
                <a:path w="12192000" h="1005204">
                  <a:moveTo>
                    <a:pt x="12191975" y="1004697"/>
                  </a:moveTo>
                  <a:lnTo>
                    <a:pt x="0" y="1004697"/>
                  </a:lnTo>
                  <a:lnTo>
                    <a:pt x="0" y="0"/>
                  </a:lnTo>
                  <a:lnTo>
                    <a:pt x="12191975" y="0"/>
                  </a:lnTo>
                  <a:lnTo>
                    <a:pt x="12191975" y="1004697"/>
                  </a:lnTo>
                  <a:close/>
                </a:path>
              </a:pathLst>
            </a:custGeom>
            <a:solidFill>
              <a:srgbClr val="FFFFFF"/>
            </a:solidFill>
          </p:spPr>
          <p:txBody>
            <a:bodyPr wrap="square" lIns="0" tIns="0" rIns="0" bIns="0" rtlCol="0"/>
            <a:lstStyle/>
            <a:p>
              <a:endParaRPr/>
            </a:p>
          </p:txBody>
        </p:sp>
      </p:grpSp>
      <p:sp>
        <p:nvSpPr>
          <p:cNvPr id="8" name="object 8"/>
          <p:cNvSpPr txBox="1"/>
          <p:nvPr/>
        </p:nvSpPr>
        <p:spPr>
          <a:xfrm>
            <a:off x="3817885" y="2821819"/>
            <a:ext cx="4547870" cy="943610"/>
          </a:xfrm>
          <a:prstGeom prst="rect">
            <a:avLst/>
          </a:prstGeom>
        </p:spPr>
        <p:txBody>
          <a:bodyPr vert="horz" wrap="square" lIns="0" tIns="15240" rIns="0" bIns="0" rtlCol="0">
            <a:spAutoFit/>
          </a:bodyPr>
          <a:lstStyle/>
          <a:p>
            <a:pPr marL="12700">
              <a:lnSpc>
                <a:spcPct val="100000"/>
              </a:lnSpc>
              <a:spcBef>
                <a:spcPts val="120"/>
              </a:spcBef>
            </a:pPr>
            <a:r>
              <a:rPr sz="6000" b="1" dirty="0">
                <a:solidFill>
                  <a:srgbClr val="59C4EB"/>
                </a:solidFill>
                <a:latin typeface="Arial"/>
                <a:cs typeface="Arial"/>
              </a:rPr>
              <a:t>THANK</a:t>
            </a:r>
            <a:r>
              <a:rPr sz="6000" b="1" spc="-200" dirty="0">
                <a:solidFill>
                  <a:srgbClr val="59C4EB"/>
                </a:solidFill>
                <a:latin typeface="Arial"/>
                <a:cs typeface="Arial"/>
              </a:rPr>
              <a:t> </a:t>
            </a:r>
            <a:r>
              <a:rPr sz="6000" b="1" spc="5" dirty="0">
                <a:solidFill>
                  <a:srgbClr val="59C4EB"/>
                </a:solidFill>
                <a:latin typeface="Arial"/>
                <a:cs typeface="Arial"/>
              </a:rPr>
              <a:t>YOU</a:t>
            </a:r>
            <a:endParaRPr sz="6000" dirty="0">
              <a:latin typeface="Arial"/>
              <a:cs typeface="Arial"/>
            </a:endParaRPr>
          </a:p>
        </p:txBody>
      </p:sp>
      <p:sp>
        <p:nvSpPr>
          <p:cNvPr id="10" name="object 10"/>
          <p:cNvSpPr txBox="1"/>
          <p:nvPr/>
        </p:nvSpPr>
        <p:spPr>
          <a:xfrm>
            <a:off x="804395" y="4700734"/>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50</a:t>
            </a:r>
            <a:endParaRPr sz="1000">
              <a:latin typeface="Carlito"/>
              <a:cs typeface="Carlito"/>
            </a:endParaRPr>
          </a:p>
        </p:txBody>
      </p:sp>
      <p:sp>
        <p:nvSpPr>
          <p:cNvPr id="11" name="object 11"/>
          <p:cNvSpPr txBox="1">
            <a:spLocks noGrp="1"/>
          </p:cNvSpPr>
          <p:nvPr>
            <p:ph type="title"/>
          </p:nvPr>
        </p:nvSpPr>
        <p:spPr>
          <a:xfrm>
            <a:off x="1562769" y="1208841"/>
            <a:ext cx="9084945" cy="485140"/>
          </a:xfrm>
          <a:prstGeom prst="rect">
            <a:avLst/>
          </a:prstGeom>
        </p:spPr>
        <p:txBody>
          <a:bodyPr vert="horz" wrap="square" lIns="0" tIns="13970" rIns="0" bIns="0" rtlCol="0">
            <a:spAutoFit/>
          </a:bodyPr>
          <a:lstStyle/>
          <a:p>
            <a:pPr marL="12700">
              <a:lnSpc>
                <a:spcPct val="100000"/>
              </a:lnSpc>
              <a:spcBef>
                <a:spcPts val="110"/>
              </a:spcBef>
            </a:pPr>
            <a:endParaRPr sz="3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567" y="6040127"/>
            <a:ext cx="90170"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C393A5"/>
                </a:solidFill>
                <a:latin typeface="Carlito"/>
                <a:cs typeface="Carlito"/>
              </a:rPr>
              <a:t>5</a:t>
            </a:r>
            <a:endParaRPr sz="1000">
              <a:latin typeface="Carlito"/>
              <a:cs typeface="Carlito"/>
            </a:endParaRPr>
          </a:p>
        </p:txBody>
      </p:sp>
      <p:grpSp>
        <p:nvGrpSpPr>
          <p:cNvPr id="4" name="object 4"/>
          <p:cNvGrpSpPr/>
          <p:nvPr/>
        </p:nvGrpSpPr>
        <p:grpSpPr>
          <a:xfrm>
            <a:off x="0" y="1759821"/>
            <a:ext cx="12192000" cy="5098415"/>
            <a:chOff x="0" y="1759821"/>
            <a:chExt cx="12192000" cy="5098415"/>
          </a:xfrm>
        </p:grpSpPr>
        <p:sp>
          <p:nvSpPr>
            <p:cNvPr id="5" name="object 5"/>
            <p:cNvSpPr/>
            <p:nvPr/>
          </p:nvSpPr>
          <p:spPr>
            <a:xfrm>
              <a:off x="0" y="4714515"/>
              <a:ext cx="12191975" cy="2143470"/>
            </a:xfrm>
            <a:prstGeom prst="rect">
              <a:avLst/>
            </a:prstGeom>
            <a:blipFill>
              <a:blip r:embed="rId2" cstate="print"/>
              <a:stretch>
                <a:fillRect/>
              </a:stretch>
            </a:blipFill>
          </p:spPr>
          <p:txBody>
            <a:bodyPr wrap="square" lIns="0" tIns="0" rIns="0" bIns="0" rtlCol="0"/>
            <a:lstStyle/>
            <a:p>
              <a:endParaRPr dirty="0"/>
            </a:p>
          </p:txBody>
        </p:sp>
        <p:sp>
          <p:nvSpPr>
            <p:cNvPr id="6" name="object 6"/>
            <p:cNvSpPr/>
            <p:nvPr/>
          </p:nvSpPr>
          <p:spPr>
            <a:xfrm>
              <a:off x="0" y="1759821"/>
              <a:ext cx="12191975" cy="3094393"/>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0" y="1772528"/>
              <a:ext cx="12192000" cy="2993390"/>
            </a:xfrm>
            <a:custGeom>
              <a:avLst/>
              <a:gdLst/>
              <a:ahLst/>
              <a:cxnLst/>
              <a:rect l="l" t="t" r="r" b="b"/>
              <a:pathLst>
                <a:path w="12192000" h="2993390">
                  <a:moveTo>
                    <a:pt x="12191975" y="2992786"/>
                  </a:moveTo>
                  <a:lnTo>
                    <a:pt x="0" y="2992786"/>
                  </a:lnTo>
                  <a:lnTo>
                    <a:pt x="0" y="0"/>
                  </a:lnTo>
                  <a:lnTo>
                    <a:pt x="12191975" y="0"/>
                  </a:lnTo>
                  <a:lnTo>
                    <a:pt x="12191975" y="2992786"/>
                  </a:lnTo>
                  <a:close/>
                </a:path>
              </a:pathLst>
            </a:custGeom>
            <a:solidFill>
              <a:srgbClr val="FFFFFF"/>
            </a:solidFill>
          </p:spPr>
          <p:txBody>
            <a:bodyPr wrap="square" lIns="0" tIns="0" rIns="0" bIns="0" rtlCol="0"/>
            <a:lstStyle/>
            <a:p>
              <a:endParaRPr dirty="0"/>
            </a:p>
          </p:txBody>
        </p:sp>
      </p:grpSp>
      <p:sp>
        <p:nvSpPr>
          <p:cNvPr id="8" name="object 8"/>
          <p:cNvSpPr txBox="1">
            <a:spLocks noGrp="1"/>
          </p:cNvSpPr>
          <p:nvPr>
            <p:ph type="title"/>
          </p:nvPr>
        </p:nvSpPr>
        <p:spPr>
          <a:xfrm>
            <a:off x="1066800" y="2232607"/>
            <a:ext cx="9561003" cy="2013372"/>
          </a:xfrm>
          <a:prstGeom prst="rect">
            <a:avLst/>
          </a:prstGeom>
        </p:spPr>
        <p:txBody>
          <a:bodyPr vert="horz" wrap="square" lIns="0" tIns="12700" rIns="0" bIns="0" rtlCol="0">
            <a:spAutoFit/>
          </a:bodyPr>
          <a:lstStyle/>
          <a:p>
            <a:pPr marL="520065" marR="5080" indent="-508000">
              <a:lnSpc>
                <a:spcPct val="100000"/>
              </a:lnSpc>
              <a:spcBef>
                <a:spcPts val="100"/>
              </a:spcBef>
            </a:pPr>
            <a:r>
              <a:rPr sz="6500" b="1" spc="-5" dirty="0">
                <a:solidFill>
                  <a:schemeClr val="accent1"/>
                </a:solidFill>
                <a:latin typeface="Bahnschrift Light" panose="020B0502040204020203" pitchFamily="34" charset="0"/>
                <a:cs typeface="Impact"/>
              </a:rPr>
              <a:t>Sample </a:t>
            </a:r>
            <a:r>
              <a:rPr sz="6500" b="1" spc="-10" dirty="0">
                <a:solidFill>
                  <a:schemeClr val="accent1"/>
                </a:solidFill>
                <a:latin typeface="Bahnschrift Light" panose="020B0502040204020203" pitchFamily="34" charset="0"/>
                <a:cs typeface="Impact"/>
              </a:rPr>
              <a:t>Case</a:t>
            </a:r>
            <a:r>
              <a:rPr sz="6500" b="1" spc="-100" dirty="0">
                <a:solidFill>
                  <a:schemeClr val="accent1"/>
                </a:solidFill>
                <a:latin typeface="Bahnschrift Light" panose="020B0502040204020203" pitchFamily="34" charset="0"/>
                <a:cs typeface="Impact"/>
              </a:rPr>
              <a:t> </a:t>
            </a:r>
            <a:r>
              <a:rPr sz="6500" b="1" spc="-5" dirty="0">
                <a:solidFill>
                  <a:schemeClr val="accent1"/>
                </a:solidFill>
                <a:latin typeface="Bahnschrift Light" panose="020B0502040204020203" pitchFamily="34" charset="0"/>
                <a:cs typeface="Impact"/>
              </a:rPr>
              <a:t>Study  </a:t>
            </a:r>
            <a:r>
              <a:rPr sz="6500" b="1" spc="-10" dirty="0">
                <a:solidFill>
                  <a:schemeClr val="accent1"/>
                </a:solidFill>
                <a:latin typeface="Bahnschrift Light" panose="020B0502040204020203" pitchFamily="34" charset="0"/>
                <a:cs typeface="Impact"/>
              </a:rPr>
              <a:t>(Yamuna</a:t>
            </a:r>
            <a:r>
              <a:rPr sz="6500" b="1" spc="-25" dirty="0">
                <a:solidFill>
                  <a:schemeClr val="accent1"/>
                </a:solidFill>
                <a:latin typeface="Bahnschrift Light" panose="020B0502040204020203" pitchFamily="34" charset="0"/>
                <a:cs typeface="Impact"/>
              </a:rPr>
              <a:t> </a:t>
            </a:r>
            <a:r>
              <a:rPr sz="6500" b="1" spc="-5" dirty="0">
                <a:solidFill>
                  <a:schemeClr val="accent1"/>
                </a:solidFill>
                <a:latin typeface="Bahnschrift Light" panose="020B0502040204020203" pitchFamily="34" charset="0"/>
                <a:cs typeface="Impact"/>
              </a:rPr>
              <a:t>River</a:t>
            </a:r>
            <a:r>
              <a:rPr sz="6500" b="0" spc="-5" dirty="0">
                <a:solidFill>
                  <a:schemeClr val="accent1"/>
                </a:solidFill>
                <a:latin typeface="Impact"/>
                <a:cs typeface="Impact"/>
              </a:rPr>
              <a:t>)</a:t>
            </a:r>
            <a:endParaRPr sz="6500" dirty="0">
              <a:solidFill>
                <a:schemeClr val="accent1"/>
              </a:solidFill>
              <a:latin typeface="Impact"/>
              <a:cs typeface="Impact"/>
            </a:endParaRPr>
          </a:p>
        </p:txBody>
      </p:sp>
      <p:sp>
        <p:nvSpPr>
          <p:cNvPr id="9" name="object 9"/>
          <p:cNvSpPr txBox="1"/>
          <p:nvPr/>
        </p:nvSpPr>
        <p:spPr>
          <a:xfrm>
            <a:off x="5793423" y="6234191"/>
            <a:ext cx="923290" cy="391160"/>
          </a:xfrm>
          <a:prstGeom prst="rect">
            <a:avLst/>
          </a:prstGeom>
        </p:spPr>
        <p:txBody>
          <a:bodyPr vert="horz" wrap="square" lIns="0" tIns="12700" rIns="0" bIns="0" rtlCol="0">
            <a:spAutoFit/>
          </a:bodyPr>
          <a:lstStyle/>
          <a:p>
            <a:pPr marL="12700">
              <a:lnSpc>
                <a:spcPct val="100000"/>
              </a:lnSpc>
              <a:spcBef>
                <a:spcPts val="100"/>
              </a:spcBef>
            </a:pPr>
            <a:r>
              <a:rPr sz="2400" b="1" spc="-30" dirty="0">
                <a:solidFill>
                  <a:srgbClr val="3F5679"/>
                </a:solidFill>
                <a:latin typeface="Arial"/>
                <a:cs typeface="Arial"/>
              </a:rPr>
              <a:t>DELHI</a:t>
            </a:r>
            <a:endParaRPr sz="240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59C4EB"/>
          </a:solidFill>
        </p:spPr>
        <p:txBody>
          <a:bodyPr wrap="square" lIns="0" tIns="0" rIns="0" bIns="0" rtlCol="0"/>
          <a:lstStyle/>
          <a:p>
            <a:endParaRPr/>
          </a:p>
        </p:txBody>
      </p:sp>
      <p:sp>
        <p:nvSpPr>
          <p:cNvPr id="3" name="object 3"/>
          <p:cNvSpPr txBox="1"/>
          <p:nvPr/>
        </p:nvSpPr>
        <p:spPr>
          <a:xfrm>
            <a:off x="849267" y="6084577"/>
            <a:ext cx="64769" cy="127000"/>
          </a:xfrm>
          <a:prstGeom prst="rect">
            <a:avLst/>
          </a:prstGeom>
        </p:spPr>
        <p:txBody>
          <a:bodyPr vert="horz" wrap="square" lIns="0" tIns="0" rIns="0" bIns="0" rtlCol="0">
            <a:spAutoFit/>
          </a:bodyPr>
          <a:lstStyle/>
          <a:p>
            <a:pPr>
              <a:lnSpc>
                <a:spcPts val="950"/>
              </a:lnSpc>
            </a:pPr>
            <a:r>
              <a:rPr sz="1000" dirty="0">
                <a:solidFill>
                  <a:srgbClr val="C393A5"/>
                </a:solidFill>
                <a:latin typeface="Carlito"/>
                <a:cs typeface="Carlito"/>
              </a:rPr>
              <a:t>6</a:t>
            </a:r>
            <a:endParaRPr sz="1000">
              <a:latin typeface="Carlito"/>
              <a:cs typeface="Carlito"/>
            </a:endParaRPr>
          </a:p>
        </p:txBody>
      </p:sp>
      <p:grpSp>
        <p:nvGrpSpPr>
          <p:cNvPr id="4" name="object 4"/>
          <p:cNvGrpSpPr/>
          <p:nvPr/>
        </p:nvGrpSpPr>
        <p:grpSpPr>
          <a:xfrm>
            <a:off x="0" y="5542938"/>
            <a:ext cx="12192000" cy="1106805"/>
            <a:chOff x="0" y="5542938"/>
            <a:chExt cx="12192000" cy="1106805"/>
          </a:xfrm>
        </p:grpSpPr>
        <p:sp>
          <p:nvSpPr>
            <p:cNvPr id="5" name="object 5"/>
            <p:cNvSpPr/>
            <p:nvPr/>
          </p:nvSpPr>
          <p:spPr>
            <a:xfrm>
              <a:off x="0" y="5542938"/>
              <a:ext cx="12191975" cy="110629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5555638"/>
              <a:ext cx="12192000" cy="1005205"/>
            </a:xfrm>
            <a:custGeom>
              <a:avLst/>
              <a:gdLst/>
              <a:ahLst/>
              <a:cxnLst/>
              <a:rect l="l" t="t" r="r" b="b"/>
              <a:pathLst>
                <a:path w="12192000" h="1005204">
                  <a:moveTo>
                    <a:pt x="12191975" y="1004697"/>
                  </a:moveTo>
                  <a:lnTo>
                    <a:pt x="0" y="1004697"/>
                  </a:lnTo>
                  <a:lnTo>
                    <a:pt x="0" y="0"/>
                  </a:lnTo>
                  <a:lnTo>
                    <a:pt x="12191975" y="0"/>
                  </a:lnTo>
                  <a:lnTo>
                    <a:pt x="12191975" y="1004697"/>
                  </a:lnTo>
                  <a:close/>
                </a:path>
              </a:pathLst>
            </a:custGeom>
            <a:solidFill>
              <a:srgbClr val="FFFFFF"/>
            </a:solidFill>
          </p:spPr>
          <p:txBody>
            <a:bodyPr wrap="square" lIns="0" tIns="0" rIns="0" bIns="0" rtlCol="0"/>
            <a:lstStyle/>
            <a:p>
              <a:endParaRPr/>
            </a:p>
          </p:txBody>
        </p:sp>
      </p:grpSp>
      <p:sp>
        <p:nvSpPr>
          <p:cNvPr id="7" name="object 7"/>
          <p:cNvSpPr txBox="1"/>
          <p:nvPr/>
        </p:nvSpPr>
        <p:spPr>
          <a:xfrm>
            <a:off x="9095182" y="5618554"/>
            <a:ext cx="3024505" cy="826135"/>
          </a:xfrm>
          <a:prstGeom prst="rect">
            <a:avLst/>
          </a:prstGeom>
        </p:spPr>
        <p:txBody>
          <a:bodyPr vert="horz" wrap="square" lIns="0" tIns="12700" rIns="0" bIns="0" rtlCol="0">
            <a:spAutoFit/>
          </a:bodyPr>
          <a:lstStyle/>
          <a:p>
            <a:pPr marL="12700">
              <a:lnSpc>
                <a:spcPct val="100000"/>
              </a:lnSpc>
              <a:spcBef>
                <a:spcPts val="100"/>
              </a:spcBef>
            </a:pPr>
            <a:r>
              <a:rPr sz="5250" b="1" spc="-780" dirty="0">
                <a:solidFill>
                  <a:srgbClr val="3F5679"/>
                </a:solidFill>
                <a:latin typeface="Arial"/>
                <a:cs typeface="Arial"/>
              </a:rPr>
              <a:t>TESTIMONY</a:t>
            </a:r>
            <a:endParaRPr sz="5250">
              <a:latin typeface="Arial"/>
              <a:cs typeface="Arial"/>
            </a:endParaRPr>
          </a:p>
        </p:txBody>
      </p:sp>
      <p:sp>
        <p:nvSpPr>
          <p:cNvPr id="8" name="object 8"/>
          <p:cNvSpPr txBox="1"/>
          <p:nvPr/>
        </p:nvSpPr>
        <p:spPr>
          <a:xfrm>
            <a:off x="487593" y="4065389"/>
            <a:ext cx="11289665" cy="977900"/>
          </a:xfrm>
          <a:prstGeom prst="rect">
            <a:avLst/>
          </a:prstGeom>
        </p:spPr>
        <p:txBody>
          <a:bodyPr vert="horz" wrap="square" lIns="0" tIns="12700" rIns="0" bIns="0" rtlCol="0">
            <a:spAutoFit/>
          </a:bodyPr>
          <a:lstStyle/>
          <a:p>
            <a:pPr marL="345440" marR="5080" indent="-333375">
              <a:lnSpc>
                <a:spcPct val="148800"/>
              </a:lnSpc>
              <a:spcBef>
                <a:spcPts val="100"/>
              </a:spcBef>
              <a:tabLst>
                <a:tab pos="345440" algn="l"/>
                <a:tab pos="672465" algn="l"/>
                <a:tab pos="1015365" algn="l"/>
                <a:tab pos="2122170" algn="l"/>
                <a:tab pos="3952875" algn="l"/>
                <a:tab pos="4389755" algn="l"/>
                <a:tab pos="5613400" algn="l"/>
                <a:tab pos="7231380" algn="l"/>
                <a:tab pos="8160384" algn="l"/>
                <a:tab pos="9758680" algn="l"/>
                <a:tab pos="10824210" algn="l"/>
              </a:tabLst>
            </a:pPr>
            <a:r>
              <a:rPr sz="2100" dirty="0">
                <a:solidFill>
                  <a:srgbClr val="FFFFFF"/>
                </a:solidFill>
                <a:latin typeface="Comfortaa"/>
                <a:cs typeface="Comfortaa"/>
              </a:rPr>
              <a:t>-	</a:t>
            </a:r>
            <a:r>
              <a:rPr sz="2100" b="1" dirty="0">
                <a:solidFill>
                  <a:srgbClr val="FFFFFF"/>
                </a:solidFill>
                <a:latin typeface="Comfortaa"/>
                <a:cs typeface="Comfortaa"/>
              </a:rPr>
              <a:t>R	S	Dubey</a:t>
            </a:r>
            <a:r>
              <a:rPr sz="2100" dirty="0">
                <a:solidFill>
                  <a:srgbClr val="FFFFFF"/>
                </a:solidFill>
                <a:latin typeface="Comfortaa"/>
                <a:cs typeface="Comfortaa"/>
              </a:rPr>
              <a:t>,	Department	of	Appli</a:t>
            </a:r>
            <a:r>
              <a:rPr sz="2100" spc="-40" dirty="0">
                <a:solidFill>
                  <a:srgbClr val="FFFFFF"/>
                </a:solidFill>
                <a:latin typeface="Comfortaa"/>
                <a:cs typeface="Comfortaa"/>
              </a:rPr>
              <a:t>e</a:t>
            </a:r>
            <a:r>
              <a:rPr sz="2100" dirty="0">
                <a:solidFill>
                  <a:srgbClr val="FFFFFF"/>
                </a:solidFill>
                <a:latin typeface="Comfortaa"/>
                <a:cs typeface="Comfortaa"/>
              </a:rPr>
              <a:t>d	Chemistry,	Amity	Uni</a:t>
            </a:r>
            <a:r>
              <a:rPr sz="2100" spc="-40" dirty="0">
                <a:solidFill>
                  <a:srgbClr val="FFFFFF"/>
                </a:solidFill>
                <a:latin typeface="Comfortaa"/>
                <a:cs typeface="Comfortaa"/>
              </a:rPr>
              <a:t>v</a:t>
            </a:r>
            <a:r>
              <a:rPr sz="2100" dirty="0">
                <a:solidFill>
                  <a:srgbClr val="FFFFFF"/>
                </a:solidFill>
                <a:latin typeface="Comfortaa"/>
                <a:cs typeface="Comfortaa"/>
              </a:rPr>
              <a:t>ersity,	Noida,	the  author of the</a:t>
            </a:r>
            <a:r>
              <a:rPr sz="2100" spc="-5" dirty="0">
                <a:solidFill>
                  <a:srgbClr val="FFFFFF"/>
                </a:solidFill>
                <a:latin typeface="Comfortaa"/>
                <a:cs typeface="Comfortaa"/>
              </a:rPr>
              <a:t> </a:t>
            </a:r>
            <a:r>
              <a:rPr sz="2100" dirty="0">
                <a:solidFill>
                  <a:srgbClr val="FFFFFF"/>
                </a:solidFill>
                <a:latin typeface="Comfortaa"/>
                <a:cs typeface="Comfortaa"/>
              </a:rPr>
              <a:t>study.</a:t>
            </a:r>
            <a:endParaRPr sz="2100">
              <a:latin typeface="Comfortaa"/>
              <a:cs typeface="Comfortaa"/>
            </a:endParaRPr>
          </a:p>
        </p:txBody>
      </p:sp>
      <p:sp>
        <p:nvSpPr>
          <p:cNvPr id="9" name="object 9"/>
          <p:cNvSpPr txBox="1">
            <a:spLocks noGrp="1"/>
          </p:cNvSpPr>
          <p:nvPr>
            <p:ph type="title"/>
          </p:nvPr>
        </p:nvSpPr>
        <p:spPr>
          <a:xfrm>
            <a:off x="363273" y="268499"/>
            <a:ext cx="11417935" cy="3346450"/>
          </a:xfrm>
          <a:prstGeom prst="rect">
            <a:avLst/>
          </a:prstGeom>
        </p:spPr>
        <p:txBody>
          <a:bodyPr vert="horz" wrap="square" lIns="0" tIns="12700" rIns="0" bIns="0" rtlCol="0">
            <a:spAutoFit/>
          </a:bodyPr>
          <a:lstStyle/>
          <a:p>
            <a:pPr marL="48895" algn="ctr">
              <a:lnSpc>
                <a:spcPct val="100000"/>
              </a:lnSpc>
              <a:spcBef>
                <a:spcPts val="100"/>
              </a:spcBef>
            </a:pPr>
            <a:r>
              <a:rPr sz="2500" spc="-100" dirty="0">
                <a:solidFill>
                  <a:srgbClr val="FFFF00"/>
                </a:solidFill>
              </a:rPr>
              <a:t>CASE </a:t>
            </a:r>
            <a:r>
              <a:rPr sz="2500" spc="-45" dirty="0">
                <a:solidFill>
                  <a:srgbClr val="FFFF00"/>
                </a:solidFill>
              </a:rPr>
              <a:t>STUDY </a:t>
            </a:r>
            <a:r>
              <a:rPr sz="2500" spc="250" dirty="0">
                <a:solidFill>
                  <a:srgbClr val="FFFF00"/>
                </a:solidFill>
              </a:rPr>
              <a:t>-</a:t>
            </a:r>
            <a:r>
              <a:rPr sz="2500" spc="80" dirty="0">
                <a:solidFill>
                  <a:srgbClr val="FFFF00"/>
                </a:solidFill>
              </a:rPr>
              <a:t> </a:t>
            </a:r>
            <a:r>
              <a:rPr sz="2500" spc="-20" dirty="0">
                <a:solidFill>
                  <a:srgbClr val="FFFF00"/>
                </a:solidFill>
              </a:rPr>
              <a:t>YAMUNA</a:t>
            </a:r>
            <a:endParaRPr sz="2500"/>
          </a:p>
          <a:p>
            <a:pPr marL="12700" marR="5080">
              <a:lnSpc>
                <a:spcPct val="148800"/>
              </a:lnSpc>
              <a:spcBef>
                <a:spcPts val="645"/>
              </a:spcBef>
              <a:tabLst>
                <a:tab pos="1012190" algn="l"/>
                <a:tab pos="2387600" algn="l"/>
                <a:tab pos="3268979" algn="l"/>
                <a:tab pos="3855085" algn="l"/>
                <a:tab pos="4890135" algn="l"/>
                <a:tab pos="5346700" algn="l"/>
                <a:tab pos="6732905" algn="l"/>
                <a:tab pos="7512050" algn="l"/>
                <a:tab pos="8093709" algn="l"/>
                <a:tab pos="8813165" algn="l"/>
                <a:tab pos="10444480" algn="l"/>
                <a:tab pos="10901680" algn="l"/>
              </a:tabLst>
            </a:pPr>
            <a:r>
              <a:rPr sz="2100" b="0" spc="-80" dirty="0">
                <a:solidFill>
                  <a:srgbClr val="FFFFFF"/>
                </a:solidFill>
                <a:latin typeface="Comfortaa"/>
                <a:cs typeface="Comfortaa"/>
              </a:rPr>
              <a:t>“We </a:t>
            </a:r>
            <a:r>
              <a:rPr sz="2100" b="0" spc="-15" dirty="0">
                <a:solidFill>
                  <a:srgbClr val="FFFFFF"/>
                </a:solidFill>
                <a:latin typeface="Comfortaa"/>
                <a:cs typeface="Comfortaa"/>
              </a:rPr>
              <a:t>investigated </a:t>
            </a:r>
            <a:r>
              <a:rPr sz="2100" b="0" dirty="0">
                <a:solidFill>
                  <a:srgbClr val="FFFFFF"/>
                </a:solidFill>
                <a:latin typeface="Comfortaa"/>
                <a:cs typeface="Comfortaa"/>
              </a:rPr>
              <a:t>the impact of urban runoff on the </a:t>
            </a:r>
            <a:r>
              <a:rPr sz="2100" b="0" spc="-10" dirty="0">
                <a:solidFill>
                  <a:srgbClr val="FFFFFF"/>
                </a:solidFill>
                <a:latin typeface="Comfortaa"/>
                <a:cs typeface="Comfortaa"/>
              </a:rPr>
              <a:t>water </a:t>
            </a:r>
            <a:r>
              <a:rPr sz="2100" b="0" dirty="0">
                <a:solidFill>
                  <a:srgbClr val="FFFFFF"/>
                </a:solidFill>
                <a:latin typeface="Comfortaa"/>
                <a:cs typeface="Comfortaa"/>
              </a:rPr>
              <a:t>quality of the </a:t>
            </a:r>
            <a:r>
              <a:rPr sz="2100" b="0" spc="-35" dirty="0">
                <a:solidFill>
                  <a:srgbClr val="FFFFFF"/>
                </a:solidFill>
                <a:latin typeface="Comfortaa"/>
                <a:cs typeface="Comfortaa"/>
              </a:rPr>
              <a:t>Yamuna  </a:t>
            </a:r>
            <a:r>
              <a:rPr sz="2100" b="0" spc="-10" dirty="0">
                <a:solidFill>
                  <a:srgbClr val="FFFFFF"/>
                </a:solidFill>
                <a:latin typeface="Comfortaa"/>
                <a:cs typeface="Comfortaa"/>
              </a:rPr>
              <a:t>River </a:t>
            </a:r>
            <a:r>
              <a:rPr sz="2100" b="0" dirty="0">
                <a:solidFill>
                  <a:srgbClr val="FFFFFF"/>
                </a:solidFill>
                <a:latin typeface="Comfortaa"/>
                <a:cs typeface="Comfortaa"/>
              </a:rPr>
              <a:t>in Delhi, which </a:t>
            </a:r>
            <a:r>
              <a:rPr sz="2100" b="0" spc="-35" dirty="0">
                <a:solidFill>
                  <a:srgbClr val="FFFFFF"/>
                </a:solidFill>
                <a:latin typeface="Comfortaa"/>
                <a:cs typeface="Comfortaa"/>
              </a:rPr>
              <a:t>ﬂows </a:t>
            </a:r>
            <a:r>
              <a:rPr sz="2100" b="0" dirty="0">
                <a:solidFill>
                  <a:srgbClr val="FFFFFF"/>
                </a:solidFill>
                <a:latin typeface="Comfortaa"/>
                <a:cs typeface="Comfortaa"/>
              </a:rPr>
              <a:t>into the </a:t>
            </a:r>
            <a:r>
              <a:rPr sz="2100" b="0" spc="-35" dirty="0">
                <a:solidFill>
                  <a:srgbClr val="FFFFFF"/>
                </a:solidFill>
                <a:latin typeface="Comfortaa"/>
                <a:cs typeface="Comfortaa"/>
              </a:rPr>
              <a:t>Agra </a:t>
            </a:r>
            <a:r>
              <a:rPr sz="2100" b="0" dirty="0">
                <a:solidFill>
                  <a:srgbClr val="FFFFFF"/>
                </a:solidFill>
                <a:latin typeface="Comfortaa"/>
                <a:cs typeface="Comfortaa"/>
              </a:rPr>
              <a:t>canal and is </a:t>
            </a:r>
            <a:r>
              <a:rPr sz="2100" b="0" spc="-10" dirty="0">
                <a:solidFill>
                  <a:srgbClr val="FFFFFF"/>
                </a:solidFill>
                <a:latin typeface="Comfortaa"/>
                <a:cs typeface="Comfortaa"/>
              </a:rPr>
              <a:t>used </a:t>
            </a:r>
            <a:r>
              <a:rPr sz="2100" b="0" spc="-15" dirty="0">
                <a:solidFill>
                  <a:srgbClr val="FFFFFF"/>
                </a:solidFill>
                <a:latin typeface="Comfortaa"/>
                <a:cs typeface="Comfortaa"/>
              </a:rPr>
              <a:t>for </a:t>
            </a:r>
            <a:r>
              <a:rPr sz="2100" b="0" dirty="0">
                <a:solidFill>
                  <a:srgbClr val="FFFFFF"/>
                </a:solidFill>
                <a:latin typeface="Comfortaa"/>
                <a:cs typeface="Comfortaa"/>
              </a:rPr>
              <a:t>irrigation purposes.  "Results </a:t>
            </a:r>
            <a:r>
              <a:rPr sz="2100" b="0" spc="-25" dirty="0">
                <a:solidFill>
                  <a:srgbClr val="FFFFFF"/>
                </a:solidFill>
                <a:latin typeface="Comfortaa"/>
                <a:cs typeface="Comfortaa"/>
              </a:rPr>
              <a:t>showed </a:t>
            </a:r>
            <a:r>
              <a:rPr sz="2100" b="0" spc="-15" dirty="0">
                <a:solidFill>
                  <a:srgbClr val="FFFFFF"/>
                </a:solidFill>
                <a:latin typeface="Comfortaa"/>
                <a:cs typeface="Comfortaa"/>
              </a:rPr>
              <a:t>drastic </a:t>
            </a:r>
            <a:r>
              <a:rPr sz="2100" b="0" spc="-5" dirty="0">
                <a:solidFill>
                  <a:srgbClr val="FFFFFF"/>
                </a:solidFill>
                <a:latin typeface="Comfortaa"/>
                <a:cs typeface="Comfortaa"/>
              </a:rPr>
              <a:t>variations </a:t>
            </a:r>
            <a:r>
              <a:rPr sz="2100" b="0" dirty="0">
                <a:solidFill>
                  <a:srgbClr val="FFFFFF"/>
                </a:solidFill>
                <a:latin typeface="Comfortaa"/>
                <a:cs typeface="Comfortaa"/>
              </a:rPr>
              <a:t>in </a:t>
            </a:r>
            <a:r>
              <a:rPr sz="2100" b="0" spc="-10" dirty="0">
                <a:solidFill>
                  <a:srgbClr val="FFFFFF"/>
                </a:solidFill>
                <a:latin typeface="Comfortaa"/>
                <a:cs typeface="Comfortaa"/>
              </a:rPr>
              <a:t>each </a:t>
            </a:r>
            <a:r>
              <a:rPr sz="2100" b="0" dirty="0">
                <a:solidFill>
                  <a:srgbClr val="FFFFFF"/>
                </a:solidFill>
                <a:latin typeface="Comfortaa"/>
                <a:cs typeface="Comfortaa"/>
              </a:rPr>
              <a:t>of the </a:t>
            </a:r>
            <a:r>
              <a:rPr sz="2100" b="0" spc="-10" dirty="0">
                <a:solidFill>
                  <a:srgbClr val="FFFFFF"/>
                </a:solidFill>
                <a:latin typeface="Comfortaa"/>
                <a:cs typeface="Comfortaa"/>
              </a:rPr>
              <a:t>water samples </a:t>
            </a:r>
            <a:r>
              <a:rPr sz="2100" b="0" dirty="0">
                <a:solidFill>
                  <a:srgbClr val="FFFFFF"/>
                </a:solidFill>
                <a:latin typeface="Comfortaa"/>
                <a:cs typeface="Comfortaa"/>
              </a:rPr>
              <a:t>after </a:t>
            </a:r>
            <a:r>
              <a:rPr sz="2100" b="0" spc="-15" dirty="0">
                <a:solidFill>
                  <a:srgbClr val="FFFFFF"/>
                </a:solidFill>
                <a:latin typeface="Comfortaa"/>
                <a:cs typeface="Comfortaa"/>
              </a:rPr>
              <a:t>treatment,”  </a:t>
            </a:r>
            <a:r>
              <a:rPr sz="2100" b="0" spc="-40" dirty="0">
                <a:solidFill>
                  <a:srgbClr val="FFFFFF"/>
                </a:solidFill>
                <a:latin typeface="Comfortaa"/>
                <a:cs typeface="Comfortaa"/>
              </a:rPr>
              <a:t>“Water	</a:t>
            </a:r>
            <a:r>
              <a:rPr sz="2100" b="0" dirty="0">
                <a:solidFill>
                  <a:srgbClr val="FFFFFF"/>
                </a:solidFill>
                <a:latin typeface="Comfortaa"/>
                <a:cs typeface="Comfortaa"/>
              </a:rPr>
              <a:t>pollution	</a:t>
            </a:r>
            <a:r>
              <a:rPr sz="2100" b="0" spc="-25" dirty="0">
                <a:solidFill>
                  <a:srgbClr val="FFFFFF"/>
                </a:solidFill>
                <a:latin typeface="Comfortaa"/>
                <a:cs typeface="Comfortaa"/>
              </a:rPr>
              <a:t>levels	</a:t>
            </a:r>
            <a:r>
              <a:rPr sz="2100" b="0" spc="-30" dirty="0">
                <a:solidFill>
                  <a:srgbClr val="FFFFFF"/>
                </a:solidFill>
                <a:latin typeface="Comfortaa"/>
                <a:cs typeface="Comfortaa"/>
              </a:rPr>
              <a:t>are	</a:t>
            </a:r>
            <a:r>
              <a:rPr sz="2100" b="0" dirty="0">
                <a:solidFill>
                  <a:srgbClr val="FFFFFF"/>
                </a:solidFill>
                <a:latin typeface="Comfortaa"/>
                <a:cs typeface="Comfortaa"/>
              </a:rPr>
              <a:t>higher	</a:t>
            </a:r>
            <a:r>
              <a:rPr sz="2100" b="0" spc="-35" dirty="0">
                <a:solidFill>
                  <a:srgbClr val="FFFFFF"/>
                </a:solidFill>
                <a:latin typeface="Comfortaa"/>
                <a:cs typeface="Comfortaa"/>
              </a:rPr>
              <a:t>by	</a:t>
            </a:r>
            <a:r>
              <a:rPr sz="2100" b="0" spc="-10" dirty="0">
                <a:solidFill>
                  <a:srgbClr val="FFFFFF"/>
                </a:solidFill>
                <a:latin typeface="Comfortaa"/>
                <a:cs typeface="Comfortaa"/>
              </a:rPr>
              <a:t>multiples	</a:t>
            </a:r>
            <a:r>
              <a:rPr sz="2100" b="0" dirty="0">
                <a:solidFill>
                  <a:srgbClr val="FFFFFF"/>
                </a:solidFill>
                <a:latin typeface="Comfortaa"/>
                <a:cs typeface="Comfortaa"/>
              </a:rPr>
              <a:t>than	the	limit	</a:t>
            </a:r>
            <a:r>
              <a:rPr sz="2100" b="0" spc="-15" dirty="0">
                <a:solidFill>
                  <a:srgbClr val="FFFFFF"/>
                </a:solidFill>
                <a:latin typeface="Comfortaa"/>
                <a:cs typeface="Comfortaa"/>
              </a:rPr>
              <a:t>prescribed	</a:t>
            </a:r>
            <a:r>
              <a:rPr sz="2100" b="0" spc="-35" dirty="0">
                <a:solidFill>
                  <a:srgbClr val="FFFFFF"/>
                </a:solidFill>
                <a:latin typeface="Comfortaa"/>
                <a:cs typeface="Comfortaa"/>
              </a:rPr>
              <a:t>by	</a:t>
            </a:r>
            <a:r>
              <a:rPr sz="2100" b="0" dirty="0">
                <a:solidFill>
                  <a:srgbClr val="FFFFFF"/>
                </a:solidFill>
                <a:latin typeface="Comfortaa"/>
                <a:cs typeface="Comfortaa"/>
              </a:rPr>
              <a:t>the  pollution </a:t>
            </a:r>
            <a:r>
              <a:rPr sz="2100" b="0" spc="-15" dirty="0">
                <a:solidFill>
                  <a:srgbClr val="FFFFFF"/>
                </a:solidFill>
                <a:latin typeface="Comfortaa"/>
                <a:cs typeface="Comfortaa"/>
              </a:rPr>
              <a:t>control </a:t>
            </a:r>
            <a:r>
              <a:rPr sz="2100" b="0" dirty="0">
                <a:solidFill>
                  <a:srgbClr val="FFFFFF"/>
                </a:solidFill>
                <a:latin typeface="Comfortaa"/>
                <a:cs typeface="Comfortaa"/>
              </a:rPr>
              <a:t>authorities </a:t>
            </a:r>
            <a:r>
              <a:rPr sz="2100" b="0" spc="-15" dirty="0">
                <a:solidFill>
                  <a:srgbClr val="FFFFFF"/>
                </a:solidFill>
                <a:latin typeface="Comfortaa"/>
                <a:cs typeface="Comfortaa"/>
              </a:rPr>
              <a:t>for </a:t>
            </a:r>
            <a:r>
              <a:rPr sz="2100" b="0" dirty="0">
                <a:solidFill>
                  <a:srgbClr val="FFFFFF"/>
                </a:solidFill>
                <a:latin typeface="Comfortaa"/>
                <a:cs typeface="Comfortaa"/>
              </a:rPr>
              <a:t>irrigation. The </a:t>
            </a:r>
            <a:r>
              <a:rPr sz="2100" b="0" spc="-10" dirty="0">
                <a:solidFill>
                  <a:srgbClr val="FFFFFF"/>
                </a:solidFill>
                <a:latin typeface="Comfortaa"/>
                <a:cs typeface="Comfortaa"/>
              </a:rPr>
              <a:t>water </a:t>
            </a:r>
            <a:r>
              <a:rPr sz="2100" b="0" dirty="0">
                <a:solidFill>
                  <a:srgbClr val="FFFFFF"/>
                </a:solidFill>
                <a:latin typeface="Comfortaa"/>
                <a:cs typeface="Comfortaa"/>
              </a:rPr>
              <a:t>quality of </a:t>
            </a:r>
            <a:r>
              <a:rPr sz="2100" b="0" spc="-35" dirty="0">
                <a:solidFill>
                  <a:srgbClr val="FFFFFF"/>
                </a:solidFill>
                <a:latin typeface="Comfortaa"/>
                <a:cs typeface="Comfortaa"/>
              </a:rPr>
              <a:t>Yamuna </a:t>
            </a:r>
            <a:r>
              <a:rPr sz="2100" b="0" dirty="0">
                <a:solidFill>
                  <a:srgbClr val="FFFFFF"/>
                </a:solidFill>
                <a:latin typeface="Comfortaa"/>
                <a:cs typeface="Comfortaa"/>
              </a:rPr>
              <a:t>is </a:t>
            </a:r>
            <a:r>
              <a:rPr sz="2100" b="0" spc="-5" dirty="0">
                <a:solidFill>
                  <a:srgbClr val="FFFFFF"/>
                </a:solidFill>
                <a:latin typeface="Comfortaa"/>
                <a:cs typeface="Comfortaa"/>
              </a:rPr>
              <a:t>polluted  </a:t>
            </a:r>
            <a:r>
              <a:rPr sz="2100" b="0" dirty="0">
                <a:solidFill>
                  <a:srgbClr val="FFFFFF"/>
                </a:solidFill>
                <a:latin typeface="Comfortaa"/>
                <a:cs typeface="Comfortaa"/>
              </a:rPr>
              <a:t>and not </a:t>
            </a:r>
            <a:r>
              <a:rPr sz="2100" b="0" spc="-10" dirty="0">
                <a:solidFill>
                  <a:srgbClr val="FFFFFF"/>
                </a:solidFill>
                <a:latin typeface="Comfortaa"/>
                <a:cs typeface="Comfortaa"/>
              </a:rPr>
              <a:t>suitable </a:t>
            </a:r>
            <a:r>
              <a:rPr sz="2100" b="0" spc="-15" dirty="0">
                <a:solidFill>
                  <a:srgbClr val="FFFFFF"/>
                </a:solidFill>
                <a:latin typeface="Comfortaa"/>
                <a:cs typeface="Comfortaa"/>
              </a:rPr>
              <a:t>for </a:t>
            </a:r>
            <a:r>
              <a:rPr sz="2100" b="0" dirty="0">
                <a:solidFill>
                  <a:srgbClr val="FFFFFF"/>
                </a:solidFill>
                <a:latin typeface="Comfortaa"/>
                <a:cs typeface="Comfortaa"/>
              </a:rPr>
              <a:t>any other purposes,” he</a:t>
            </a:r>
            <a:r>
              <a:rPr sz="2100" b="0" spc="15" dirty="0">
                <a:solidFill>
                  <a:srgbClr val="FFFFFF"/>
                </a:solidFill>
                <a:latin typeface="Comfortaa"/>
                <a:cs typeface="Comfortaa"/>
              </a:rPr>
              <a:t> </a:t>
            </a:r>
            <a:r>
              <a:rPr sz="2100" b="0" dirty="0">
                <a:solidFill>
                  <a:srgbClr val="FFFFFF"/>
                </a:solidFill>
                <a:latin typeface="Comfortaa"/>
                <a:cs typeface="Comfortaa"/>
              </a:rPr>
              <a:t>said.</a:t>
            </a:r>
            <a:endParaRPr sz="2100">
              <a:latin typeface="Comfortaa"/>
              <a:cs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59C4EB"/>
          </a:solidFill>
        </p:spPr>
        <p:txBody>
          <a:bodyPr wrap="square" lIns="0" tIns="0" rIns="0" bIns="0" rtlCol="0"/>
          <a:lstStyle/>
          <a:p>
            <a:endParaRPr/>
          </a:p>
        </p:txBody>
      </p:sp>
      <p:sp>
        <p:nvSpPr>
          <p:cNvPr id="3" name="object 3"/>
          <p:cNvSpPr txBox="1"/>
          <p:nvPr/>
        </p:nvSpPr>
        <p:spPr>
          <a:xfrm>
            <a:off x="849267" y="6084577"/>
            <a:ext cx="64769" cy="127000"/>
          </a:xfrm>
          <a:prstGeom prst="rect">
            <a:avLst/>
          </a:prstGeom>
        </p:spPr>
        <p:txBody>
          <a:bodyPr vert="horz" wrap="square" lIns="0" tIns="0" rIns="0" bIns="0" rtlCol="0">
            <a:spAutoFit/>
          </a:bodyPr>
          <a:lstStyle/>
          <a:p>
            <a:pPr>
              <a:lnSpc>
                <a:spcPts val="950"/>
              </a:lnSpc>
            </a:pPr>
            <a:r>
              <a:rPr sz="1000" dirty="0">
                <a:solidFill>
                  <a:srgbClr val="C393A5"/>
                </a:solidFill>
                <a:latin typeface="Carlito"/>
                <a:cs typeface="Carlito"/>
              </a:rPr>
              <a:t>7</a:t>
            </a:r>
            <a:endParaRPr sz="1000">
              <a:latin typeface="Carlito"/>
              <a:cs typeface="Carlito"/>
            </a:endParaRPr>
          </a:p>
        </p:txBody>
      </p:sp>
      <p:grpSp>
        <p:nvGrpSpPr>
          <p:cNvPr id="4" name="object 4"/>
          <p:cNvGrpSpPr/>
          <p:nvPr/>
        </p:nvGrpSpPr>
        <p:grpSpPr>
          <a:xfrm>
            <a:off x="0" y="5542938"/>
            <a:ext cx="12192000" cy="1106805"/>
            <a:chOff x="0" y="5542938"/>
            <a:chExt cx="12192000" cy="1106805"/>
          </a:xfrm>
        </p:grpSpPr>
        <p:sp>
          <p:nvSpPr>
            <p:cNvPr id="5" name="object 5"/>
            <p:cNvSpPr/>
            <p:nvPr/>
          </p:nvSpPr>
          <p:spPr>
            <a:xfrm>
              <a:off x="0" y="5542938"/>
              <a:ext cx="12191975" cy="110629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5555638"/>
              <a:ext cx="12192000" cy="1005205"/>
            </a:xfrm>
            <a:custGeom>
              <a:avLst/>
              <a:gdLst/>
              <a:ahLst/>
              <a:cxnLst/>
              <a:rect l="l" t="t" r="r" b="b"/>
              <a:pathLst>
                <a:path w="12192000" h="1005204">
                  <a:moveTo>
                    <a:pt x="12191975" y="1004697"/>
                  </a:moveTo>
                  <a:lnTo>
                    <a:pt x="0" y="1004697"/>
                  </a:lnTo>
                  <a:lnTo>
                    <a:pt x="0" y="0"/>
                  </a:lnTo>
                  <a:lnTo>
                    <a:pt x="12191975" y="0"/>
                  </a:lnTo>
                  <a:lnTo>
                    <a:pt x="12191975" y="1004697"/>
                  </a:lnTo>
                  <a:close/>
                </a:path>
              </a:pathLst>
            </a:custGeom>
            <a:solidFill>
              <a:srgbClr val="FFFFFF"/>
            </a:solidFill>
          </p:spPr>
          <p:txBody>
            <a:bodyPr wrap="square" lIns="0" tIns="0" rIns="0" bIns="0" rtlCol="0"/>
            <a:lstStyle/>
            <a:p>
              <a:endParaRPr/>
            </a:p>
          </p:txBody>
        </p:sp>
      </p:grpSp>
      <p:sp>
        <p:nvSpPr>
          <p:cNvPr id="7" name="object 7"/>
          <p:cNvSpPr txBox="1"/>
          <p:nvPr/>
        </p:nvSpPr>
        <p:spPr>
          <a:xfrm>
            <a:off x="9095182" y="5618554"/>
            <a:ext cx="3024505" cy="826135"/>
          </a:xfrm>
          <a:prstGeom prst="rect">
            <a:avLst/>
          </a:prstGeom>
        </p:spPr>
        <p:txBody>
          <a:bodyPr vert="horz" wrap="square" lIns="0" tIns="12700" rIns="0" bIns="0" rtlCol="0">
            <a:spAutoFit/>
          </a:bodyPr>
          <a:lstStyle/>
          <a:p>
            <a:pPr marL="12700">
              <a:lnSpc>
                <a:spcPct val="100000"/>
              </a:lnSpc>
              <a:spcBef>
                <a:spcPts val="100"/>
              </a:spcBef>
            </a:pPr>
            <a:r>
              <a:rPr sz="5250" b="1" spc="-780" dirty="0">
                <a:solidFill>
                  <a:srgbClr val="3F5679"/>
                </a:solidFill>
                <a:latin typeface="Arial"/>
                <a:cs typeface="Arial"/>
              </a:rPr>
              <a:t>TESTIMONY</a:t>
            </a:r>
            <a:endParaRPr sz="5250">
              <a:latin typeface="Arial"/>
              <a:cs typeface="Arial"/>
            </a:endParaRPr>
          </a:p>
        </p:txBody>
      </p:sp>
      <p:sp>
        <p:nvSpPr>
          <p:cNvPr id="8" name="object 8"/>
          <p:cNvSpPr txBox="1"/>
          <p:nvPr/>
        </p:nvSpPr>
        <p:spPr>
          <a:xfrm>
            <a:off x="8252221" y="2519830"/>
            <a:ext cx="3096260" cy="391160"/>
          </a:xfrm>
          <a:prstGeom prst="rect">
            <a:avLst/>
          </a:prstGeom>
        </p:spPr>
        <p:txBody>
          <a:bodyPr vert="horz" wrap="square" lIns="0" tIns="12700" rIns="0" bIns="0" rtlCol="0">
            <a:spAutoFit/>
          </a:bodyPr>
          <a:lstStyle/>
          <a:p>
            <a:pPr marL="12700">
              <a:lnSpc>
                <a:spcPct val="100000"/>
              </a:lnSpc>
              <a:spcBef>
                <a:spcPts val="100"/>
              </a:spcBef>
            </a:pPr>
            <a:r>
              <a:rPr sz="2400" b="1" spc="-45" dirty="0">
                <a:latin typeface="Arial"/>
                <a:cs typeface="Arial"/>
              </a:rPr>
              <a:t>Parameters</a:t>
            </a:r>
            <a:r>
              <a:rPr sz="2400" b="1" spc="-60" dirty="0">
                <a:latin typeface="Arial"/>
                <a:cs typeface="Arial"/>
              </a:rPr>
              <a:t> </a:t>
            </a:r>
            <a:r>
              <a:rPr sz="2400" b="1" spc="-50" dirty="0">
                <a:latin typeface="Arial"/>
                <a:cs typeface="Arial"/>
              </a:rPr>
              <a:t>Indication</a:t>
            </a:r>
            <a:endParaRPr sz="2400">
              <a:latin typeface="Arial"/>
              <a:cs typeface="Arial"/>
            </a:endParaRPr>
          </a:p>
        </p:txBody>
      </p:sp>
      <p:sp>
        <p:nvSpPr>
          <p:cNvPr id="9" name="object 9"/>
          <p:cNvSpPr/>
          <p:nvPr/>
        </p:nvSpPr>
        <p:spPr>
          <a:xfrm>
            <a:off x="0" y="0"/>
            <a:ext cx="7521884" cy="555563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6994D1-FADC-9105-31FA-63E727E79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322" y="228600"/>
            <a:ext cx="9849356" cy="61722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TotalTime>
  <Words>2135</Words>
  <Application>Microsoft Office PowerPoint</Application>
  <PresentationFormat>Widescreen</PresentationFormat>
  <Paragraphs>218</Paragraphs>
  <Slides>50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Arial</vt:lpstr>
      <vt:lpstr>Arial Black</vt:lpstr>
      <vt:lpstr>Arial Narrow</vt:lpstr>
      <vt:lpstr>Bahnschrift Light</vt:lpstr>
      <vt:lpstr>Calibri</vt:lpstr>
      <vt:lpstr>Calibri Light</vt:lpstr>
      <vt:lpstr>Carlito</vt:lpstr>
      <vt:lpstr>Comfortaa</vt:lpstr>
      <vt:lpstr>Impact</vt:lpstr>
      <vt:lpstr>Quicksand</vt:lpstr>
      <vt:lpstr>Office Theme</vt:lpstr>
      <vt:lpstr>PowerPoint Presentation</vt:lpstr>
      <vt:lpstr>PowerPoint Presentation</vt:lpstr>
      <vt:lpstr>PowerPoint Presentation</vt:lpstr>
      <vt:lpstr>PowerPoint Presentation</vt:lpstr>
      <vt:lpstr>In India, the population of Delhi and other neighbouring states face a lot of health  and pure water drinking issues due the harmful contents present in the Yamuna  River due to the dumping of industrial and chemical waste into it, It consists of  various metallic and non-metallic elements which is also destroying the</vt:lpstr>
      <vt:lpstr>Sample Case Study  (Yamuna River)</vt:lpstr>
      <vt:lpstr>CASE STUDY - YAMUNA “We investigated the impact of urban runoff on the water quality of the Yamuna  River in Delhi, which ﬂows into the Agra canal and is used for irrigation purposes.  "Results showed drastic variations in each of the water samples after treatment,”  “Water pollution levels are higher by multiples than the limit prescribed by the  pollution control authorities for irrigation. The water quality of Yamuna is polluted  and not suitable for any other purposes,” he said.</vt:lpstr>
      <vt:lpstr>PowerPoint Presentation</vt:lpstr>
      <vt:lpstr>PowerPoint Presentation</vt:lpstr>
      <vt:lpstr>EXISTING SOLUTIONS ARE :</vt:lpstr>
      <vt:lpstr>Innovators SMART WATER SOLUTION FOR TACKLING WATER POLLUTION</vt:lpstr>
      <vt:lpstr>InnovatorsVirtual Representation</vt:lpstr>
      <vt:lpstr>Innovators Virtual Representation</vt:lpstr>
      <vt:lpstr>Innovators Virtual Representation</vt:lpstr>
      <vt:lpstr>PowerPoint Presentation</vt:lpstr>
      <vt:lpstr>Innovators</vt:lpstr>
      <vt:lpstr>Prototype of Panoramic View</vt:lpstr>
      <vt:lpstr>PowerPoint Presentation</vt:lpstr>
      <vt:lpstr>InNOVATORS </vt:lpstr>
      <vt:lpstr>Innovators</vt:lpstr>
      <vt:lpstr>Innovators</vt:lpstr>
      <vt:lpstr>Innovators </vt:lpstr>
      <vt:lpstr>PowerPoint Presentation</vt:lpstr>
      <vt:lpstr>Innovators</vt:lpstr>
      <vt:lpstr>Innovators    Dashboard</vt:lpstr>
      <vt:lpstr>Innovators</vt:lpstr>
      <vt:lpstr>Innovators</vt:lpstr>
      <vt:lpstr>Innovators</vt:lpstr>
      <vt:lpstr>Innovators</vt:lpstr>
      <vt:lpstr>Innovators</vt:lpstr>
      <vt:lpstr>Innovators</vt:lpstr>
      <vt:lpstr>Innovators</vt:lpstr>
      <vt:lpstr>Innovators</vt:lpstr>
      <vt:lpstr>Innovators</vt:lpstr>
      <vt:lpstr>Innovators</vt:lpstr>
      <vt:lpstr>Innovators</vt:lpstr>
      <vt:lpstr>Innovators</vt:lpstr>
      <vt:lpstr>Innovators</vt:lpstr>
      <vt:lpstr>Innovators</vt:lpstr>
      <vt:lpstr>Innovators</vt:lpstr>
      <vt:lpstr>Innovators</vt:lpstr>
      <vt:lpstr>Innovators</vt:lpstr>
      <vt:lpstr>Innovators</vt:lpstr>
      <vt:lpstr>Innovators</vt:lpstr>
      <vt:lpstr>THE SOLUTION IS :</vt:lpstr>
      <vt:lpstr>Innovators</vt:lpstr>
      <vt:lpstr>PowerPoint Presentation</vt:lpstr>
      <vt:lpstr>Innovators</vt:lpstr>
      <vt:lpstr>I NNOVATORS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kiran kumar</cp:lastModifiedBy>
  <cp:revision>4</cp:revision>
  <dcterms:created xsi:type="dcterms:W3CDTF">2022-05-08T15:13:17Z</dcterms:created>
  <dcterms:modified xsi:type="dcterms:W3CDTF">2022-05-08T16:23:01Z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2022-05-08T00:00:00Z</vt:filetime>
  </property>
</Properties>
</file>